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theme/themeOverride3.xml" ContentType="application/vnd.openxmlformats-officedocument.themeOverr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theme/themeOverride2.xml" ContentType="application/vnd.openxmlformats-officedocument.themeOverr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 id="2147483684" r:id="rId4"/>
  </p:sldMasterIdLst>
  <p:notesMasterIdLst>
    <p:notesMasterId r:id="rId117"/>
  </p:notesMasterIdLst>
  <p:sldIdLst>
    <p:sldId id="448" r:id="rId5"/>
    <p:sldId id="529" r:id="rId6"/>
    <p:sldId id="447" r:id="rId7"/>
    <p:sldId id="449" r:id="rId8"/>
    <p:sldId id="450" r:id="rId9"/>
    <p:sldId id="451" r:id="rId10"/>
    <p:sldId id="636" r:id="rId11"/>
    <p:sldId id="453" r:id="rId12"/>
    <p:sldId id="644" r:id="rId13"/>
    <p:sldId id="642" r:id="rId14"/>
    <p:sldId id="643" r:id="rId15"/>
    <p:sldId id="457" r:id="rId16"/>
    <p:sldId id="456" r:id="rId17"/>
    <p:sldId id="459" r:id="rId18"/>
    <p:sldId id="458" r:id="rId19"/>
    <p:sldId id="596" r:id="rId20"/>
    <p:sldId id="597" r:id="rId21"/>
    <p:sldId id="598" r:id="rId22"/>
    <p:sldId id="599" r:id="rId23"/>
    <p:sldId id="466" r:id="rId24"/>
    <p:sldId id="467" r:id="rId25"/>
    <p:sldId id="469" r:id="rId26"/>
    <p:sldId id="600" r:id="rId27"/>
    <p:sldId id="645" r:id="rId28"/>
    <p:sldId id="646" r:id="rId29"/>
    <p:sldId id="647" r:id="rId30"/>
    <p:sldId id="648" r:id="rId31"/>
    <p:sldId id="601" r:id="rId32"/>
    <p:sldId id="649" r:id="rId33"/>
    <p:sldId id="602" r:id="rId34"/>
    <p:sldId id="650" r:id="rId35"/>
    <p:sldId id="603" r:id="rId36"/>
    <p:sldId id="651" r:id="rId37"/>
    <p:sldId id="652" r:id="rId38"/>
    <p:sldId id="653" r:id="rId39"/>
    <p:sldId id="654" r:id="rId40"/>
    <p:sldId id="620" r:id="rId41"/>
    <p:sldId id="615" r:id="rId42"/>
    <p:sldId id="616" r:id="rId43"/>
    <p:sldId id="640" r:id="rId44"/>
    <p:sldId id="655" r:id="rId45"/>
    <p:sldId id="617" r:id="rId46"/>
    <p:sldId id="618" r:id="rId47"/>
    <p:sldId id="483" r:id="rId48"/>
    <p:sldId id="656" r:id="rId49"/>
    <p:sldId id="657" r:id="rId50"/>
    <p:sldId id="533" r:id="rId51"/>
    <p:sldId id="486" r:id="rId52"/>
    <p:sldId id="487" r:id="rId53"/>
    <p:sldId id="488" r:id="rId54"/>
    <p:sldId id="539" r:id="rId55"/>
    <p:sldId id="540" r:id="rId56"/>
    <p:sldId id="542" r:id="rId57"/>
    <p:sldId id="621" r:id="rId58"/>
    <p:sldId id="495" r:id="rId59"/>
    <p:sldId id="544" r:id="rId60"/>
    <p:sldId id="545" r:id="rId61"/>
    <p:sldId id="546" r:id="rId62"/>
    <p:sldId id="547" r:id="rId63"/>
    <p:sldId id="548" r:id="rId64"/>
    <p:sldId id="549" r:id="rId65"/>
    <p:sldId id="550" r:id="rId66"/>
    <p:sldId id="551" r:id="rId67"/>
    <p:sldId id="552" r:id="rId68"/>
    <p:sldId id="524" r:id="rId69"/>
    <p:sldId id="526" r:id="rId70"/>
    <p:sldId id="525" r:id="rId71"/>
    <p:sldId id="527" r:id="rId72"/>
    <p:sldId id="515" r:id="rId73"/>
    <p:sldId id="516" r:id="rId74"/>
    <p:sldId id="517" r:id="rId75"/>
    <p:sldId id="658" r:id="rId76"/>
    <p:sldId id="518" r:id="rId77"/>
    <p:sldId id="519" r:id="rId78"/>
    <p:sldId id="659" r:id="rId79"/>
    <p:sldId id="520" r:id="rId80"/>
    <p:sldId id="522" r:id="rId81"/>
    <p:sldId id="641" r:id="rId82"/>
    <p:sldId id="273" r:id="rId83"/>
    <p:sldId id="278" r:id="rId84"/>
    <p:sldId id="627" r:id="rId85"/>
    <p:sldId id="661" r:id="rId86"/>
    <p:sldId id="662" r:id="rId87"/>
    <p:sldId id="411" r:id="rId88"/>
    <p:sldId id="628" r:id="rId89"/>
    <p:sldId id="663" r:id="rId90"/>
    <p:sldId id="664" r:id="rId91"/>
    <p:sldId id="666" r:id="rId92"/>
    <p:sldId id="667" r:id="rId93"/>
    <p:sldId id="570" r:id="rId94"/>
    <p:sldId id="669" r:id="rId95"/>
    <p:sldId id="670" r:id="rId96"/>
    <p:sldId id="573" r:id="rId97"/>
    <p:sldId id="409" r:id="rId98"/>
    <p:sldId id="668" r:id="rId99"/>
    <p:sldId id="665" r:id="rId100"/>
    <p:sldId id="415" r:id="rId101"/>
    <p:sldId id="558" r:id="rId102"/>
    <p:sldId id="559" r:id="rId103"/>
    <p:sldId id="672" r:id="rId104"/>
    <p:sldId id="671" r:id="rId105"/>
    <p:sldId id="560" r:id="rId106"/>
    <p:sldId id="419" r:id="rId107"/>
    <p:sldId id="426" r:id="rId108"/>
    <p:sldId id="660" r:id="rId109"/>
    <p:sldId id="436" r:id="rId110"/>
    <p:sldId id="587" r:id="rId111"/>
    <p:sldId id="440" r:id="rId112"/>
    <p:sldId id="441" r:id="rId113"/>
    <p:sldId id="442" r:id="rId114"/>
    <p:sldId id="561" r:id="rId115"/>
    <p:sldId id="564" r:id="rId116"/>
  </p:sldIdLst>
  <p:sldSz cx="9144000" cy="6858000" type="screen4x3"/>
  <p:notesSz cx="6858000" cy="9144000"/>
  <p:embeddedFontLst>
    <p:embeddedFont>
      <p:font typeface="Bodoni MT Condensed" charset="0"/>
      <p:regular r:id="rId118"/>
      <p:bold r:id="rId119"/>
      <p:italic r:id="rId120"/>
      <p:boldItalic r:id="rId121"/>
    </p:embeddedFont>
    <p:embeddedFont>
      <p:font typeface="Calibri" pitchFamily="34" charset="0"/>
      <p:regular r:id="rId122"/>
      <p:bold r:id="rId123"/>
      <p:italic r:id="rId124"/>
      <p:boldItalic r:id="rId125"/>
    </p:embeddedFont>
    <p:embeddedFont>
      <p:font typeface="Georgia" pitchFamily="18" charset="0"/>
      <p:regular r:id="rId126"/>
      <p:bold r:id="rId127"/>
      <p:italic r:id="rId128"/>
      <p:boldItalic r:id="rId129"/>
    </p:embeddedFont>
    <p:embeddedFont>
      <p:font typeface="Gulim" pitchFamily="34" charset="-127"/>
      <p:regular r:id="rId130"/>
    </p:embeddedFont>
    <p:embeddedFont>
      <p:font typeface="华文彩云" pitchFamily="2" charset="-122"/>
      <p:regular r:id="rId131"/>
    </p:embeddedFont>
    <p:embeddedFont>
      <p:font typeface="Arial Unicode MS" pitchFamily="34" charset="-122"/>
      <p:regular r:id="rId132"/>
    </p:embeddedFont>
    <p:embeddedFont>
      <p:font typeface="Cooper Black" pitchFamily="18" charset="0"/>
      <p:regular r:id="rId133"/>
    </p:embeddedFont>
    <p:embeddedFont>
      <p:font typeface="Comic Sans MS" pitchFamily="66" charset="0"/>
      <p:regular r:id="rId134"/>
      <p:bold r:id="rId135"/>
    </p:embeddedFont>
    <p:embeddedFont>
      <p:font typeface="Tempus Sans ITC" pitchFamily="82" charset="0"/>
      <p:regular r:id="rId136"/>
    </p:embeddedFont>
    <p:embeddedFont>
      <p:font typeface="楷体_GB2312" pitchFamily="49" charset="-122"/>
      <p:regular r:id="rId137"/>
    </p:embeddedFont>
    <p:embeddedFont>
      <p:font typeface="方正舒体" pitchFamily="2" charset="-122"/>
      <p:regular r:id="rId138"/>
    </p:embeddedFont>
    <p:embeddedFont>
      <p:font typeface="Wingdings 2" pitchFamily="18" charset="2"/>
      <p:regular r:id="rId139"/>
    </p:embeddedFont>
    <p:embeddedFont>
      <p:font typeface="华文楷体" pitchFamily="2" charset="-122"/>
      <p:regular r:id="rId140"/>
    </p:embeddedFont>
    <p:embeddedFont>
      <p:font typeface="华文行楷" pitchFamily="2" charset="-122"/>
      <p:regular r:id="rId141"/>
    </p:embeddedFont>
    <p:embeddedFont>
      <p:font typeface="PMingLiU" pitchFamily="18" charset="-120"/>
      <p:regular r:id="rId142"/>
    </p:embeddedFont>
    <p:embeddedFont>
      <p:font typeface="华文新魏" pitchFamily="2" charset="-122"/>
      <p:regular r:id="rId143"/>
    </p:embeddedFont>
    <p:embeddedFont>
      <p:font typeface="楷体" charset="-122"/>
      <p:regular r:id="rId1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enxx" initials="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AE0E"/>
    <a:srgbClr val="2DC8FF"/>
    <a:srgbClr val="3399FF"/>
    <a:srgbClr val="FF6600"/>
    <a:srgbClr val="336600"/>
    <a:srgbClr val="FF9900"/>
    <a:srgbClr val="8E0000"/>
    <a:srgbClr val="B40000"/>
    <a:srgbClr val="FF9999"/>
    <a:srgbClr val="99C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518" autoAdjust="0"/>
    <p:restoredTop sz="94660"/>
  </p:normalViewPr>
  <p:slideViewPr>
    <p:cSldViewPr snapToObjects="1">
      <p:cViewPr varScale="1">
        <p:scale>
          <a:sx n="81" d="100"/>
          <a:sy n="81" d="100"/>
        </p:scale>
        <p:origin x="-714"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73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16.fntdata"/><Relationship Id="rId138" Type="http://schemas.openxmlformats.org/officeDocument/2006/relationships/font" Target="fonts/font21.fntdata"/><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6.fntdata"/><Relationship Id="rId128" Type="http://schemas.openxmlformats.org/officeDocument/2006/relationships/font" Target="fonts/font11.fntdata"/><Relationship Id="rId144" Type="http://schemas.openxmlformats.org/officeDocument/2006/relationships/font" Target="fonts/font27.fntdata"/><Relationship Id="rId149"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font" Target="fonts/font1.fntdata"/><Relationship Id="rId134" Type="http://schemas.openxmlformats.org/officeDocument/2006/relationships/font" Target="fonts/font17.fntdata"/><Relationship Id="rId139" Type="http://schemas.openxmlformats.org/officeDocument/2006/relationships/font" Target="fonts/font22.fntdata"/><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font" Target="fonts/font7.fntdata"/><Relationship Id="rId129" Type="http://schemas.openxmlformats.org/officeDocument/2006/relationships/font" Target="fonts/font12.fntdata"/><Relationship Id="rId137"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font" Target="fonts/font15.fntdata"/><Relationship Id="rId140" Type="http://schemas.openxmlformats.org/officeDocument/2006/relationships/font" Target="fonts/font23.fntdata"/><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font" Target="fonts/font18.fntdata"/><Relationship Id="rId143" Type="http://schemas.openxmlformats.org/officeDocument/2006/relationships/font" Target="fonts/font26.fntdata"/><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3.fntdata"/><Relationship Id="rId125" Type="http://schemas.openxmlformats.org/officeDocument/2006/relationships/font" Target="fonts/font8.fntdata"/><Relationship Id="rId141" Type="http://schemas.openxmlformats.org/officeDocument/2006/relationships/font" Target="fonts/font24.fntdata"/><Relationship Id="rId14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4.fntdata"/><Relationship Id="rId136" Type="http://schemas.openxmlformats.org/officeDocument/2006/relationships/font" Target="fonts/font19.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9.fntdata"/><Relationship Id="rId14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4.fntdata"/><Relationship Id="rId14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2015-11-26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 xmlns:p14="http://schemas.microsoft.com/office/powerpoint/2010/main"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2</a:t>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32</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33</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34</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35</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36</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p:cNvSpPr>
          <p:nvPr>
            <p:ph type="sldImg"/>
          </p:nvPr>
        </p:nvSpPr>
        <p:spPr bwMode="auto">
          <a:noFill/>
          <a:ln>
            <a:solidFill>
              <a:srgbClr val="000000"/>
            </a:solidFill>
            <a:miter lim="800000"/>
            <a:headEnd/>
            <a:tailEnd/>
          </a:ln>
        </p:spPr>
      </p:sp>
      <p:sp>
        <p:nvSpPr>
          <p:cNvPr id="993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993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F96509-8C82-413E-B60D-7F11BF47D792}" type="slidenum">
              <a:rPr lang="zh-CN" altLang="en-US"/>
              <a:pPr fontAlgn="base">
                <a:spcBef>
                  <a:spcPct val="0"/>
                </a:spcBef>
                <a:spcAft>
                  <a:spcPct val="0"/>
                </a:spcAft>
              </a:pPr>
              <a:t>37</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44</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45</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46</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47</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48</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55</a:t>
            </a:fld>
            <a:endParaRPr lang="en-US" altLang="zh-CN" sz="1200">
              <a:latin typeface="+mn-lt"/>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56</a:t>
            </a:fld>
            <a:endParaRPr lang="en-US" altLang="zh-CN" sz="1200">
              <a:latin typeface="+mn-lt"/>
              <a:ea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57</a:t>
            </a:fld>
            <a:endParaRPr lang="en-US" altLang="zh-CN" sz="1200">
              <a:latin typeface="+mn-lt"/>
              <a:ea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59</a:t>
            </a:fld>
            <a:endParaRPr lang="en-US" altLang="zh-CN" sz="1200">
              <a:latin typeface="+mn-lt"/>
              <a:ea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60</a:t>
            </a:fld>
            <a:endParaRPr lang="en-US" altLang="zh-CN" sz="1200">
              <a:latin typeface="+mn-lt"/>
              <a:ea typeface="+mn-e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62</a:t>
            </a:fld>
            <a:endParaRPr lang="en-US" altLang="zh-CN" sz="1200">
              <a:latin typeface="+mn-lt"/>
              <a:ea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63</a:t>
            </a:fld>
            <a:endParaRPr lang="en-US" altLang="zh-CN" sz="1200">
              <a:latin typeface="+mn-lt"/>
              <a:ea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66</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67</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68</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74</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75</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76</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77</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78</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82</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87</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p:spPr>
      </p:sp>
      <p:sp>
        <p:nvSpPr>
          <p:cNvPr id="1116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162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9FF5CF-CF8E-41AC-B020-4D4C46999960}" type="slidenum">
              <a:rPr lang="zh-CN" altLang="en-US" smtClean="0"/>
              <a:pPr fontAlgn="base">
                <a:spcBef>
                  <a:spcPct val="0"/>
                </a:spcBef>
                <a:spcAft>
                  <a:spcPct val="0"/>
                </a:spcAft>
                <a:defRPr/>
              </a:pPr>
              <a:t>9</a:t>
            </a:fld>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95</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98</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99</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100</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p:spPr>
      </p:sp>
      <p:sp>
        <p:nvSpPr>
          <p:cNvPr id="1116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162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9FF5CF-CF8E-41AC-B020-4D4C46999960}" type="slidenum">
              <a:rPr lang="zh-CN" altLang="en-US" smtClean="0"/>
              <a:pPr fontAlgn="base">
                <a:spcBef>
                  <a:spcPct val="0"/>
                </a:spcBef>
                <a:spcAft>
                  <a:spcPct val="0"/>
                </a:spcAft>
                <a:defRPr/>
              </a:pPr>
              <a:t>10</a:t>
            </a:fld>
            <a:endParaRPr lang="en-US"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102</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103</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104</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105</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106</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107</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108</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109</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上面挤，下面空</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p:spPr>
      </p:sp>
      <p:sp>
        <p:nvSpPr>
          <p:cNvPr id="1116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162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9FF5CF-CF8E-41AC-B020-4D4C46999960}" type="slidenum">
              <a:rPr lang="zh-CN" altLang="en-US" smtClean="0"/>
              <a:pPr fontAlgn="base">
                <a:spcBef>
                  <a:spcPct val="0"/>
                </a:spcBef>
                <a:spcAft>
                  <a:spcPct val="0"/>
                </a:spcAft>
                <a:defRPr/>
              </a:pPr>
              <a:t>11</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94097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49338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688664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587315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16560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586379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92009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18112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08949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137515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5894062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10769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BACB5DC-3B1A-4D37-9FBF-B33EEB5FA18A}" type="datetimeFigureOut">
              <a:rPr lang="zh-CN" altLang="en-US"/>
              <a:pPr>
                <a:defRPr/>
              </a:pPr>
              <a:t>2015-11-26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D2722B9-C56D-4365-A3F5-2D334F012992}" type="slidenum">
              <a:rPr lang="zh-CN" altLang="en-US"/>
              <a:pPr>
                <a:defRPr/>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D8D4D86-7F5B-457D-BE03-A56470B367E4}" type="datetimeFigureOut">
              <a:rPr lang="zh-CN" altLang="en-US"/>
              <a:pPr>
                <a:defRPr/>
              </a:pPr>
              <a:t>2015-11-26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7400D76-EF5B-4F74-82C6-6EED55AFC598}" type="slidenum">
              <a:rPr lang="zh-CN" altLang="en-US"/>
              <a:pPr>
                <a:defRPr/>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E94403B-8037-42E4-95F5-C8640089418F}" type="datetimeFigureOut">
              <a:rPr lang="zh-CN" altLang="en-US"/>
              <a:pPr>
                <a:defRPr/>
              </a:pPr>
              <a:t>2015-11-26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FDF0D2E-998B-47F5-A8C6-E787937EAF13}" type="slidenum">
              <a:rPr lang="zh-CN" altLang="en-US"/>
              <a:pPr>
                <a:defRPr/>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327E9CB-7072-4621-B095-D9476166B8D5}" type="datetimeFigureOut">
              <a:rPr lang="zh-CN" altLang="en-US"/>
              <a:pPr>
                <a:defRPr/>
              </a:pPr>
              <a:t>2015-11-26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50D8A40-78D6-4D83-BC56-DC602FBF3020}" type="slidenum">
              <a:rPr lang="zh-CN" altLang="en-US"/>
              <a:pPr>
                <a:defRPr/>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43161CFE-9966-4FB3-9F1A-202D8FAC65F0}" type="datetimeFigureOut">
              <a:rPr lang="zh-CN" altLang="en-US"/>
              <a:pPr>
                <a:defRPr/>
              </a:pPr>
              <a:t>2015-11-26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7EC9B4A-3309-414A-9B7C-268605C0172F}" type="slidenum">
              <a:rPr lang="zh-CN" altLang="en-US"/>
              <a:pPr>
                <a:defRPr/>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30CDFA-7762-4E03-A551-49F2F9EF63B8}" type="datetimeFigureOut">
              <a:rPr lang="zh-CN" altLang="en-US"/>
              <a:pPr>
                <a:defRPr/>
              </a:pPr>
              <a:t>2015-11-26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FB2D9E0-652B-4810-82E2-5509F3216E3A}"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84828D7-53D6-4A17-B94B-F648F407ABD6}" type="datetimeFigureOut">
              <a:rPr lang="zh-CN" altLang="en-US"/>
              <a:pPr>
                <a:defRPr/>
              </a:pPr>
              <a:t>2015-11-26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B409436-3A1E-49D5-9471-1E65D7FBB18F}" type="slidenum">
              <a:rPr lang="zh-CN" altLang="en-US"/>
              <a:pPr>
                <a:defRPr/>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404A362-01CC-4140-86FF-D7D1CB6C2DA1}" type="datetimeFigureOut">
              <a:rPr lang="zh-CN" altLang="en-US"/>
              <a:pPr>
                <a:defRPr/>
              </a:pPr>
              <a:t>2015-11-26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6D9E37F-7407-4ED9-93C5-F330718109D1}" type="slidenum">
              <a:rPr lang="zh-CN" altLang="en-US"/>
              <a:pPr>
                <a:defRPr/>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B768834-6981-472B-B3F3-F8BBC7CCB572}" type="datetimeFigureOut">
              <a:rPr lang="zh-CN" altLang="en-US"/>
              <a:pPr>
                <a:defRPr/>
              </a:pPr>
              <a:t>2015-11-26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87B12F0-2D51-4D37-AB4F-9F936986D8E7}" type="slidenum">
              <a:rPr lang="zh-CN" altLang="en-US"/>
              <a:pPr>
                <a:defRPr/>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766E39E-A40D-4A04-8907-154A736C7D4E}" type="datetimeFigureOut">
              <a:rPr lang="zh-CN" altLang="en-US"/>
              <a:pPr>
                <a:defRPr/>
              </a:pPr>
              <a:t>2015-11-26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7383B45-D3EB-442F-9BAA-CAEF1FB6EC20}" type="slidenum">
              <a:rPr lang="zh-CN" altLang="en-US"/>
              <a:pPr>
                <a:defRPr/>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DF8FDA4-734D-4056-8398-BB261A7E949D}" type="datetimeFigureOut">
              <a:rPr lang="zh-CN" altLang="en-US"/>
              <a:pPr>
                <a:defRPr/>
              </a:pPr>
              <a:t>2015-11-26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FE15B6F-1ECA-4452-BF60-05377E4823A4}"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2015-11-26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2015-11-26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2CBC5771-E4E3-4614-AF13-5ED1E6597F7E}" type="datetimeFigureOut">
              <a:rPr lang="zh-CN" altLang="en-US"/>
              <a:pPr>
                <a:defRPr/>
              </a:pPr>
              <a:t>2015-11-26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AD382451-CAF0-4C75-B4DF-2E558104CBF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15.jpeg"/></Relationships>
</file>

<file path=ppt/slides/_rels/slide10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15.jpeg"/><Relationship Id="rId4" Type="http://schemas.openxmlformats.org/officeDocument/2006/relationships/slide" Target="slide79.xml"/></Relationships>
</file>

<file path=ppt/slides/_rels/slide108.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image" Target="../media/image57.png"/><Relationship Id="rId7" Type="http://schemas.openxmlformats.org/officeDocument/2006/relationships/image" Target="../media/image15.jpe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09.xml"/><Relationship Id="rId4" Type="http://schemas.openxmlformats.org/officeDocument/2006/relationships/image" Target="../media/image58.png"/><Relationship Id="rId9" Type="http://schemas.openxmlformats.org/officeDocument/2006/relationships/image" Target="../media/image59.jpeg"/></Relationships>
</file>

<file path=ppt/slides/_rels/slide10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15.jpeg"/><Relationship Id="rId5" Type="http://schemas.openxmlformats.org/officeDocument/2006/relationships/slide" Target="slide5.xml"/><Relationship Id="rId4" Type="http://schemas.openxmlformats.org/officeDocument/2006/relationships/image" Target="../media/image2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108.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4U4%20Section%20A\C1.mp3" TargetMode="External"/><Relationship Id="rId6" Type="http://schemas.openxmlformats.org/officeDocument/2006/relationships/image" Target="../media/image23.png"/><Relationship Id="rId5" Type="http://schemas.openxmlformats.org/officeDocument/2006/relationships/image" Target="../media/image26.jpe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4U4%20Section%20A\C2.mp3" TargetMode="External"/><Relationship Id="rId6" Type="http://schemas.openxmlformats.org/officeDocument/2006/relationships/image" Target="../media/image23.png"/><Relationship Id="rId5" Type="http://schemas.openxmlformats.org/officeDocument/2006/relationships/image" Target="../media/image26.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4U4%20Section%20A\C3.mp3" TargetMode="External"/><Relationship Id="rId6" Type="http://schemas.openxmlformats.org/officeDocument/2006/relationships/image" Target="../media/image23.png"/><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notesSlide" Target="../notesSlides/notesSlide13.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audio" Target="file:///C:\Documents%20and%20Settings\hanyunong.FLTRP\&#26700;&#38754;\B4U4%20Section%20A\C4.mp3" TargetMode="External"/><Relationship Id="rId6" Type="http://schemas.openxmlformats.org/officeDocument/2006/relationships/image" Target="../media/image15.jpeg"/><Relationship Id="rId5" Type="http://schemas.openxmlformats.org/officeDocument/2006/relationships/slide" Target="slide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3" Type="http://schemas.openxmlformats.org/officeDocument/2006/relationships/image" Target="../media/image15.jpeg"/><Relationship Id="rId3" Type="http://schemas.openxmlformats.org/officeDocument/2006/relationships/slide" Target="slide12.xml"/><Relationship Id="rId12"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2.xml"/><Relationship Id="rId11" Type="http://schemas.openxmlformats.org/officeDocument/2006/relationships/slide" Target="slide17.xml"/><Relationship Id="rId15" Type="http://schemas.openxmlformats.org/officeDocument/2006/relationships/slide" Target="slide19.xml"/><Relationship Id="rId10" Type="http://schemas.openxmlformats.org/officeDocument/2006/relationships/slide" Target="slide18.xml"/><Relationship Id="rId4" Type="http://schemas.openxmlformats.org/officeDocument/2006/relationships/image" Target="../media/image27.png"/><Relationship Id="rId9" Type="http://schemas.microsoft.com/office/2007/relationships/hdphoto" Target="../media/hdphoto3.wdp"/><Relationship Id="rId1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5.jpeg"/><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1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1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9.png"/><Relationship Id="rId7" Type="http://schemas.openxmlformats.org/officeDocument/2006/relationships/slide" Target="slide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69.xml"/><Relationship Id="rId11" Type="http://schemas.openxmlformats.org/officeDocument/2006/relationships/image" Target="../media/image30.jpeg"/><Relationship Id="rId5" Type="http://schemas.openxmlformats.org/officeDocument/2006/relationships/slide" Target="slide47.xml"/><Relationship Id="rId10" Type="http://schemas.openxmlformats.org/officeDocument/2006/relationships/image" Target="../media/image11.png"/><Relationship Id="rId4" Type="http://schemas.openxmlformats.org/officeDocument/2006/relationships/slide" Target="slide21.xml"/><Relationship Id="rId9" Type="http://schemas.openxmlformats.org/officeDocument/2006/relationships/slide" Target="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slide" Target="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slide" Target="slide10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0.xml"/><Relationship Id="rId5" Type="http://schemas.openxmlformats.org/officeDocument/2006/relationships/image" Target="../media/image10.png"/><Relationship Id="rId10" Type="http://schemas.openxmlformats.org/officeDocument/2006/relationships/slide" Target="slide5.xml"/><Relationship Id="rId4" Type="http://schemas.openxmlformats.org/officeDocument/2006/relationships/slide" Target="slide79.xml"/><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20.xml"/><Relationship Id="rId4" Type="http://schemas.openxmlformats.org/officeDocument/2006/relationships/image" Target="../media/image35.jpe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png"/><Relationship Id="rId7" Type="http://schemas.openxmlformats.org/officeDocument/2006/relationships/slide" Target="slide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8.jpeg"/></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slide" Target="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42.jpeg"/><Relationship Id="rId4" Type="http://schemas.openxmlformats.org/officeDocument/2006/relationships/image" Target="../media/image41.jpeg"/></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41.jpeg"/><Relationship Id="rId5" Type="http://schemas.openxmlformats.org/officeDocument/2006/relationships/image" Target="../media/image15.jpeg"/><Relationship Id="rId4" Type="http://schemas.openxmlformats.org/officeDocument/2006/relationships/slide" Target="slide20.xml"/></Relationships>
</file>

<file path=ppt/slides/_rels/slide69.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3.png"/><Relationship Id="rId7" Type="http://schemas.openxmlformats.org/officeDocument/2006/relationships/image" Target="../media/image15.jpeg"/><Relationship Id="rId2" Type="http://schemas.openxmlformats.org/officeDocument/2006/relationships/slide" Target="slide70.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71.xml"/><Relationship Id="rId4" Type="http://schemas.openxmlformats.org/officeDocument/2006/relationships/slide" Target="slide7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5.jpeg"/><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15.jpeg"/></Relationships>
</file>

<file path=ppt/slides/_rels/slide7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15.jpeg"/></Relationships>
</file>

<file path=ppt/slides/_rels/slide73.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15.jpeg"/></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15.jpeg"/><Relationship Id="rId4" Type="http://schemas.openxmlformats.org/officeDocument/2006/relationships/slide" Target="slide20.xml"/></Relationships>
</file>

<file path=ppt/slides/_rels/slide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 Target="slide20.xml"/><Relationship Id="rId7" Type="http://schemas.openxmlformats.org/officeDocument/2006/relationships/image" Target="../media/image48.gi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Protecting%20the%20earth.mp4" TargetMode="External"/><Relationship Id="rId11" Type="http://schemas.openxmlformats.org/officeDocument/2006/relationships/slide" Target="slide78.xml"/><Relationship Id="rId5" Type="http://schemas.openxmlformats.org/officeDocument/2006/relationships/image" Target="../media/image47.jpeg"/><Relationship Id="rId10" Type="http://schemas.openxmlformats.org/officeDocument/2006/relationships/image" Target="../media/image50.png"/><Relationship Id="rId4" Type="http://schemas.openxmlformats.org/officeDocument/2006/relationships/image" Target="../media/image15.jpeg"/><Relationship Id="rId9" Type="http://schemas.openxmlformats.org/officeDocument/2006/relationships/slide" Target="slide77.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15.jpeg"/><Relationship Id="rId4" Type="http://schemas.openxmlformats.org/officeDocument/2006/relationships/slide" Target="slide76.xml"/></Relationships>
</file>

<file path=ppt/slides/_rels/slide7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15.jpeg"/><Relationship Id="rId4" Type="http://schemas.openxmlformats.org/officeDocument/2006/relationships/slide" Target="slide76.xml"/></Relationships>
</file>

<file path=ppt/slides/_rels/slide79.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notesSlide" Target="../notesSlides/notesSlide57.xml"/><Relationship Id="rId7" Type="http://schemas.openxmlformats.org/officeDocument/2006/relationships/slide" Target="slide94.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slide" Target="slide80.xml"/><Relationship Id="rId11" Type="http://schemas.openxmlformats.org/officeDocument/2006/relationships/image" Target="../media/image53.pn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52.png"/><Relationship Id="rId9"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4U4%20Section%20A\Unit%204%20Pre-reading%20activities.mp3"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audio" Target="file:///C:\Documents%20and%20Settings\hanyunong.FLTRP\&#26700;&#38754;\B4U4%20Section%20A\Unit%204%20Pre-reading%20activities.mp3"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a:solidFill>
                  <a:schemeClr val="bg1"/>
                </a:solidFill>
                <a:latin typeface="Bodoni MT Condensed" pitchFamily="18" charset="0"/>
                <a:ea typeface="HY견명조"/>
                <a:cs typeface="Times New Roman" pitchFamily="18" charset="0"/>
              </a:rPr>
              <a:t>FOREIGH LANGUAGE TEACHING AND RESEARCH PRESS      </a:t>
            </a:r>
            <a:endParaRPr lang="en-US" altLang="zh-CN" sz="1400" b="1" dirty="0" smtClean="0">
              <a:solidFill>
                <a:schemeClr val="bg1"/>
              </a:solidFill>
              <a:latin typeface="Bodoni MT Condensed" pitchFamily="18" charset="0"/>
              <a:ea typeface="HY견명조"/>
              <a:cs typeface="Times New Roman" pitchFamily="18" charset="0"/>
            </a:endParaRPr>
          </a:p>
          <a:p>
            <a:pPr>
              <a:defRPr/>
            </a:pPr>
            <a:r>
              <a:rPr lang="en-US" altLang="zh-CN" sz="1400" b="1" dirty="0" smtClean="0">
                <a:solidFill>
                  <a:schemeClr val="bg1"/>
                </a:solidFill>
                <a:latin typeface="Bodoni MT Condensed" pitchFamily="18" charset="0"/>
                <a:ea typeface="HY견명조"/>
                <a:cs typeface="Times New Roman" pitchFamily="18" charset="0"/>
              </a:rPr>
              <a:t>AIR </a:t>
            </a:r>
            <a:r>
              <a:rPr lang="en-US" altLang="zh-CN" sz="1400" b="1" dirty="0">
                <a:solidFill>
                  <a:schemeClr val="bg1"/>
                </a:solidFill>
                <a:latin typeface="Bodoni MT Condensed" pitchFamily="18" charset="0"/>
                <a:ea typeface="HY견명조"/>
                <a:cs typeface="Times New Roman" pitchFamily="18" charset="0"/>
              </a:rPr>
              <a:t>FORCE ENGINEERING UNIVERTISY</a:t>
            </a:r>
            <a:endParaRPr lang="zh-CN" altLang="en-US" sz="1400" b="1" dirty="0">
              <a:solidFill>
                <a:schemeClr val="bg1"/>
              </a:solidFill>
              <a:latin typeface="Bodoni MT Condensed" pitchFamily="18" charset="0"/>
              <a:ea typeface="HY견명조"/>
              <a:cs typeface="Times New Roman" pitchFamily="18" charset="0"/>
            </a:endParaRPr>
          </a:p>
        </p:txBody>
      </p:sp>
      <p:grpSp>
        <p:nvGrpSpPr>
          <p:cNvPr id="17" name="组合 16"/>
          <p:cNvGrpSpPr/>
          <p:nvPr/>
        </p:nvGrpSpPr>
        <p:grpSpPr>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4</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20" name="组合 14"/>
            <p:cNvGrpSpPr>
              <a:grpSpLocks/>
            </p:cNvGrpSpPr>
            <p:nvPr/>
          </p:nvGrpSpPr>
          <p:grpSpPr bwMode="auto">
            <a:xfrm>
              <a:off x="1943014" y="1412776"/>
              <a:ext cx="4516812" cy="2638896"/>
              <a:chOff x="3836591" y="195098"/>
              <a:chExt cx="4807418" cy="3834398"/>
            </a:xfrm>
          </p:grpSpPr>
          <p:sp>
            <p:nvSpPr>
              <p:cNvPr id="24" name="矩形 23"/>
              <p:cNvSpPr/>
              <p:nvPr/>
            </p:nvSpPr>
            <p:spPr>
              <a:xfrm>
                <a:off x="5468884" y="195098"/>
                <a:ext cx="1572068" cy="1902457"/>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40" y="2170453"/>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591" y="2170453"/>
                <a:ext cx="1591743"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250950" y="5157291"/>
              <a:ext cx="8750206" cy="486287"/>
            </a:xfrm>
            <a:prstGeom prst="rect">
              <a:avLst/>
            </a:prstGeom>
            <a:noFill/>
            <a:ln w="9525">
              <a:noFill/>
              <a:miter lim="800000"/>
              <a:headEnd/>
              <a:tailEnd/>
            </a:ln>
            <a:effectLst>
              <a:outerShdw sx="1000" sy="1000" algn="ctr" rotWithShape="0">
                <a:schemeClr val="tx2"/>
              </a:outerShdw>
            </a:effectLst>
          </p:spPr>
          <p:txBody>
            <a:bodyPr wrap="square">
              <a:spAutoFit/>
            </a:bodyPr>
            <a:lstStyle/>
            <a:p>
              <a:pPr algn="ctr" latinLnBrk="1">
                <a:lnSpc>
                  <a:spcPct val="80000"/>
                </a:lnSpc>
                <a:spcBef>
                  <a:spcPct val="50000"/>
                </a:spcBef>
                <a:defRPr/>
              </a:pPr>
              <a:r>
                <a:rPr lang="en-US" altLang="zh-CN" sz="3200" b="1" dirty="0" smtClean="0">
                  <a:solidFill>
                    <a:schemeClr val="accent3">
                      <a:lumMod val="50000"/>
                    </a:schemeClr>
                  </a:solidFill>
                  <a:latin typeface="Georgia" pitchFamily="18" charset="0"/>
                  <a:ea typeface="Gulim" pitchFamily="34" charset="-127"/>
                </a:rPr>
                <a:t>Achieving sustainable environmentalism</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itchFamily="2" charset="-122"/>
                </a:rPr>
                <a:t>4 </a:t>
              </a:r>
              <a:r>
                <a:rPr kumimoji="1" lang="en-US" altLang="zh-CN" sz="3600" b="1" dirty="0">
                  <a:effectLst>
                    <a:outerShdw blurRad="38100" dist="38100" dir="2700000" algn="tl">
                      <a:srgbClr val="000000">
                        <a:alpha val="43137"/>
                      </a:srgbClr>
                    </a:outerShdw>
                  </a:effectLst>
                  <a:latin typeface="+mj-lt"/>
                  <a:ea typeface="华文彩云" pitchFamily="2" charset="-122"/>
                </a:rPr>
                <a:t>Section A</a:t>
              </a:r>
            </a:p>
          </p:txBody>
        </p:sp>
      </p:grpSp>
      <p:sp>
        <p:nvSpPr>
          <p:cNvPr id="19" name="TextBox 45"/>
          <p:cNvSpPr txBox="1">
            <a:spLocks noChangeArrowheads="1"/>
          </p:cNvSpPr>
          <p:nvPr/>
        </p:nvSpPr>
        <p:spPr bwMode="auto">
          <a:xfrm>
            <a:off x="71406" y="6334804"/>
            <a:ext cx="10429948" cy="523220"/>
          </a:xfrm>
          <a:prstGeom prst="rect">
            <a:avLst/>
          </a:prstGeom>
          <a:noFill/>
          <a:ln w="9525">
            <a:noFill/>
            <a:miter lim="800000"/>
            <a:headEnd/>
            <a:tailEnd/>
          </a:ln>
        </p:spPr>
        <p:txBody>
          <a:bodyPr wrap="square">
            <a:spAutoFit/>
          </a:bodyPr>
          <a:lstStyle/>
          <a:p>
            <a:pPr fontAlgn="base">
              <a:spcBef>
                <a:spcPct val="0"/>
              </a:spcBef>
              <a:spcAft>
                <a:spcPct val="0"/>
              </a:spcAft>
              <a:defRPr/>
            </a:pPr>
            <a:r>
              <a:rPr lang="en-US" altLang="zh-CN" sz="1400" b="1" dirty="0" smtClean="0">
                <a:solidFill>
                  <a:schemeClr val="bg1"/>
                </a:solidFill>
                <a:latin typeface="Bodoni MT Condensed"/>
                <a:ea typeface="HY견명조"/>
                <a:cs typeface="Times New Roman" pitchFamily="18" charset="0"/>
              </a:rPr>
              <a:t>FOREIGN </a:t>
            </a:r>
            <a:r>
              <a:rPr lang="en-US" altLang="zh-CN" sz="1400" b="1" dirty="0">
                <a:solidFill>
                  <a:schemeClr val="bg1"/>
                </a:solidFill>
                <a:latin typeface="Bodoni MT Condensed"/>
                <a:ea typeface="HY견명조"/>
                <a:cs typeface="Times New Roman" pitchFamily="18" charset="0"/>
              </a:rPr>
              <a:t>LANGUAGE TEACHING AND RESEARCH PRESS      </a:t>
            </a:r>
            <a:endParaRPr lang="en-US" altLang="zh-CN" sz="1400" b="1" dirty="0" smtClean="0">
              <a:solidFill>
                <a:schemeClr val="bg1"/>
              </a:solidFill>
              <a:latin typeface="Bodoni MT Condensed"/>
              <a:ea typeface="HY견명조"/>
              <a:cs typeface="Times New Roman" pitchFamily="18" charset="0"/>
            </a:endParaRPr>
          </a:p>
          <a:p>
            <a:pPr fontAlgn="base">
              <a:spcBef>
                <a:spcPct val="0"/>
              </a:spcBef>
              <a:spcAft>
                <a:spcPct val="0"/>
              </a:spcAft>
              <a:defRPr/>
            </a:pPr>
            <a:r>
              <a:rPr lang="en-US" altLang="zh-CN" sz="1400" b="1" dirty="0" smtClean="0">
                <a:solidFill>
                  <a:schemeClr val="bg1"/>
                </a:solidFill>
                <a:latin typeface="Bodoni MT Condensed"/>
                <a:ea typeface="HY견명조"/>
                <a:cs typeface="Times New Roman" pitchFamily="18" charset="0"/>
              </a:rPr>
              <a:t>AIR </a:t>
            </a:r>
            <a:r>
              <a:rPr lang="en-US" altLang="zh-CN" sz="1400" b="1" dirty="0">
                <a:solidFill>
                  <a:schemeClr val="bg1"/>
                </a:solidFill>
                <a:latin typeface="Bodoni MT Condensed"/>
                <a:ea typeface="HY견명조"/>
                <a:cs typeface="Times New Roman" pitchFamily="18" charset="0"/>
              </a:rPr>
              <a:t>FORCE ENGINEERING </a:t>
            </a:r>
            <a:r>
              <a:rPr lang="en-US" altLang="zh-CN" sz="1400" b="1" dirty="0" smtClean="0">
                <a:solidFill>
                  <a:schemeClr val="bg1"/>
                </a:solidFill>
                <a:latin typeface="Bodoni MT Condensed"/>
                <a:ea typeface="HY견명조"/>
                <a:cs typeface="Times New Roman" pitchFamily="18" charset="0"/>
              </a:rPr>
              <a:t>UNIVERSITY</a:t>
            </a:r>
            <a:endParaRPr lang="zh-CN" altLang="en-US" sz="1400" b="1" dirty="0">
              <a:solidFill>
                <a:schemeClr val="bg1"/>
              </a:solidFill>
              <a:latin typeface="Bodoni MT Condensed"/>
              <a:ea typeface="HY견명조"/>
              <a:cs typeface="Times New Roman" pitchFamily="18" charset="0"/>
            </a:endParaRPr>
          </a:p>
        </p:txBody>
      </p:sp>
      <p:pic>
        <p:nvPicPr>
          <p:cNvPr id="1026" name="Picture 2" descr="D:\图片\新视野读写4\买图\U4\新标准大学英语（第三版）读写教程4 82548999.jpg"/>
          <p:cNvPicPr>
            <a:picLocks noChangeAspect="1" noChangeArrowheads="1"/>
          </p:cNvPicPr>
          <p:nvPr/>
        </p:nvPicPr>
        <p:blipFill>
          <a:blip r:embed="rId4" cstate="print"/>
          <a:srcRect l="10402" r="17839"/>
          <a:stretch>
            <a:fillRect/>
          </a:stretch>
        </p:blipFill>
        <p:spPr bwMode="auto">
          <a:xfrm>
            <a:off x="1987532" y="1412776"/>
            <a:ext cx="1423332" cy="1327244"/>
          </a:xfrm>
          <a:prstGeom prst="rect">
            <a:avLst/>
          </a:prstGeom>
          <a:noFill/>
        </p:spPr>
      </p:pic>
      <p:pic>
        <p:nvPicPr>
          <p:cNvPr id="1027" name="Picture 3" descr="D:\图片\新视野读写4\买图\U4\新标准大学英语（第三版）读写教程4 f5b6a2761.jpg"/>
          <p:cNvPicPr>
            <a:picLocks noChangeAspect="1" noChangeArrowheads="1"/>
          </p:cNvPicPr>
          <p:nvPr/>
        </p:nvPicPr>
        <p:blipFill>
          <a:blip r:embed="rId5" cstate="print"/>
          <a:srcRect r="16965"/>
          <a:stretch>
            <a:fillRect/>
          </a:stretch>
        </p:blipFill>
        <p:spPr bwMode="auto">
          <a:xfrm>
            <a:off x="3475030" y="2793995"/>
            <a:ext cx="1482358" cy="1292905"/>
          </a:xfrm>
          <a:prstGeom prst="rect">
            <a:avLst/>
          </a:prstGeom>
          <a:noFill/>
        </p:spPr>
      </p:pic>
      <p:pic>
        <p:nvPicPr>
          <p:cNvPr id="1028" name="Picture 4" descr="D:\图片\新视野读写4\买图\U4\新标准大学英语（第三版）读写教程4 713434ddf.jpg"/>
          <p:cNvPicPr>
            <a:picLocks noChangeAspect="1" noChangeArrowheads="1"/>
          </p:cNvPicPr>
          <p:nvPr/>
        </p:nvPicPr>
        <p:blipFill>
          <a:blip r:embed="rId6" cstate="print"/>
          <a:srcRect/>
          <a:stretch>
            <a:fillRect/>
          </a:stretch>
        </p:blipFill>
        <p:spPr bwMode="auto">
          <a:xfrm>
            <a:off x="562805" y="2793996"/>
            <a:ext cx="1380209" cy="1260000"/>
          </a:xfrm>
          <a:prstGeom prst="rect">
            <a:avLst/>
          </a:prstGeom>
          <a:noFill/>
        </p:spPr>
      </p:pic>
    </p:spTree>
    <p:extLst>
      <p:ext uri="{BB962C8B-B14F-4D97-AF65-F5344CB8AC3E}">
        <p14:creationId xmlns="" xmlns:p14="http://schemas.microsoft.com/office/powerpoint/2010/main" val="532640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388938" y="1643050"/>
            <a:ext cx="8454967" cy="3786214"/>
            <a:chOff x="388910" y="1428736"/>
            <a:chExt cx="8455025" cy="4542596"/>
          </a:xfrm>
        </p:grpSpPr>
        <p:pic>
          <p:nvPicPr>
            <p:cNvPr id="11270" name="Picture 1" descr="H:\2015年修改\图片3.jpg"/>
            <p:cNvPicPr>
              <a:picLocks noChangeAspect="1" noChangeArrowheads="1"/>
            </p:cNvPicPr>
            <p:nvPr/>
          </p:nvPicPr>
          <p:blipFill>
            <a:blip r:embed="rId3" cstate="print"/>
            <a:srcRect/>
            <a:stretch>
              <a:fillRect/>
            </a:stretch>
          </p:blipFill>
          <p:spPr bwMode="auto">
            <a:xfrm>
              <a:off x="388910" y="2154982"/>
              <a:ext cx="8455025" cy="3816350"/>
            </a:xfrm>
            <a:prstGeom prst="rect">
              <a:avLst/>
            </a:prstGeom>
            <a:noFill/>
            <a:ln w="9525">
              <a:noFill/>
              <a:miter lim="800000"/>
              <a:headEnd/>
              <a:tailEnd/>
            </a:ln>
          </p:spPr>
        </p:pic>
        <p:sp>
          <p:nvSpPr>
            <p:cNvPr id="11271" name="TextBox 22"/>
            <p:cNvSpPr txBox="1">
              <a:spLocks noChangeArrowheads="1"/>
            </p:cNvSpPr>
            <p:nvPr/>
          </p:nvSpPr>
          <p:spPr bwMode="auto">
            <a:xfrm>
              <a:off x="500094" y="1428736"/>
              <a:ext cx="8072462" cy="553893"/>
            </a:xfrm>
            <a:prstGeom prst="rect">
              <a:avLst/>
            </a:prstGeom>
            <a:noFill/>
            <a:ln w="9525">
              <a:noFill/>
              <a:miter lim="800000"/>
              <a:headEnd/>
              <a:tailEnd/>
            </a:ln>
          </p:spPr>
          <p:txBody>
            <a:bodyPr>
              <a:spAutoFit/>
            </a:bodyPr>
            <a:lstStyle/>
            <a:p>
              <a:pPr marL="457200" lvl="0" indent="-457200"/>
              <a:r>
                <a:rPr lang="en-US" sz="2400" dirty="0" smtClean="0">
                  <a:solidFill>
                    <a:prstClr val="black"/>
                  </a:solidFill>
                  <a:latin typeface="Helvetica" pitchFamily="2" charset="0"/>
                </a:rPr>
                <a:t>1. What is your understanding of a “green city”?</a:t>
              </a:r>
            </a:p>
          </p:txBody>
        </p:sp>
      </p:grpSp>
      <p:sp>
        <p:nvSpPr>
          <p:cNvPr id="11" name="TextBox 10"/>
          <p:cNvSpPr txBox="1">
            <a:spLocks noChangeArrowheads="1"/>
          </p:cNvSpPr>
          <p:nvPr/>
        </p:nvSpPr>
        <p:spPr bwMode="auto">
          <a:xfrm>
            <a:off x="1101752" y="3000372"/>
            <a:ext cx="7327900" cy="1824346"/>
          </a:xfrm>
          <a:prstGeom prst="rect">
            <a:avLst/>
          </a:prstGeom>
          <a:noFill/>
          <a:ln w="9525">
            <a:noFill/>
            <a:miter lim="800000"/>
            <a:headEnd/>
            <a:tailEnd/>
          </a:ln>
        </p:spPr>
        <p:txBody>
          <a:bodyPr>
            <a:spAutoFit/>
          </a:bodyPr>
          <a:lstStyle/>
          <a:p>
            <a:pPr fontAlgn="auto">
              <a:lnSpc>
                <a:spcPct val="120000"/>
              </a:lnSpc>
              <a:spcBef>
                <a:spcPts val="0"/>
              </a:spcBef>
              <a:spcAft>
                <a:spcPts val="0"/>
              </a:spcAft>
              <a:defRPr/>
            </a:pPr>
            <a:r>
              <a:rPr lang="en-US" sz="2400" dirty="0" smtClean="0">
                <a:solidFill>
                  <a:prstClr val="black"/>
                </a:solidFill>
                <a:latin typeface="Helvetica" pitchFamily="2" charset="0"/>
              </a:rPr>
              <a:t>As I understand, a “green city” is a city or town that focuses on environmentally friendly practices. It aims to improve the livability of urban surroundings and benefit the well-being of citizens living there. </a:t>
            </a:r>
            <a:endParaRPr lang="en-US" altLang="zh-CN" sz="2400" dirty="0">
              <a:solidFill>
                <a:prstClr val="black"/>
              </a:solidFill>
              <a:latin typeface="Helvetica" pitchFamily="2" charset="0"/>
            </a:endParaRPr>
          </a:p>
        </p:txBody>
      </p:sp>
      <p:pic>
        <p:nvPicPr>
          <p:cNvPr id="8"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9" name="TextBox 8"/>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0" name="矩形 12"/>
          <p:cNvSpPr>
            <a:spLocks noChangeArrowheads="1"/>
          </p:cNvSpPr>
          <p:nvPr/>
        </p:nvSpPr>
        <p:spPr bwMode="auto">
          <a:xfrm>
            <a:off x="5140358" y="28572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64921"/>
            <a:ext cx="660841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kumimoji="1" lang="zh-CN" altLang="en-US" sz="2600" b="1" i="1" kern="0" dirty="0" smtClean="0">
              <a:solidFill>
                <a:schemeClr val="accent6">
                  <a:lumMod val="50000"/>
                </a:schemeClr>
              </a:solidFill>
              <a:latin typeface="Helvetica"/>
            </a:endParaRPr>
          </a:p>
        </p:txBody>
      </p:sp>
      <p:sp>
        <p:nvSpPr>
          <p:cNvPr id="28" name="圆角矩形 27"/>
          <p:cNvSpPr/>
          <p:nvPr/>
        </p:nvSpPr>
        <p:spPr>
          <a:xfrm>
            <a:off x="196483" y="2071678"/>
            <a:ext cx="8590359" cy="421802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00034" y="2254220"/>
            <a:ext cx="7812304" cy="3046988"/>
          </a:xfrm>
          <a:prstGeom prst="rect">
            <a:avLst/>
          </a:prstGeom>
        </p:spPr>
        <p:txBody>
          <a:bodyPr wrap="square">
            <a:spAutoFit/>
          </a:bodyPr>
          <a:lstStyle/>
          <a:p>
            <a:pPr marL="120650" indent="-120650" algn="just">
              <a:lnSpc>
                <a:spcPct val="120000"/>
              </a:lnSpc>
              <a:defRPr/>
            </a:pPr>
            <a:r>
              <a:rPr lang="en-US" altLang="zh-CN" sz="2800" b="1" dirty="0" smtClean="0">
                <a:solidFill>
                  <a:srgbClr val="FF6600"/>
                </a:solidFill>
                <a:latin typeface="Helvetica"/>
              </a:rPr>
              <a:t>Part II. Body: argumentation</a:t>
            </a:r>
          </a:p>
          <a:p>
            <a:pPr marL="514350" indent="-514350" algn="just">
              <a:lnSpc>
                <a:spcPct val="120000"/>
              </a:lnSpc>
              <a:defRPr/>
            </a:pPr>
            <a:r>
              <a:rPr lang="en-US" altLang="zh-CN" sz="2600" dirty="0" smtClean="0">
                <a:latin typeface="Helvetica"/>
              </a:rPr>
              <a:t>Summary of the your arguments</a:t>
            </a:r>
          </a:p>
          <a:p>
            <a:pPr marL="514350" indent="-514350" algn="just">
              <a:lnSpc>
                <a:spcPct val="120000"/>
              </a:lnSpc>
              <a:buAutoNum type="arabicPeriod"/>
              <a:defRPr/>
            </a:pPr>
            <a:r>
              <a:rPr lang="en-US" altLang="zh-CN" sz="2600" dirty="0" smtClean="0">
                <a:latin typeface="Helvetica"/>
              </a:rPr>
              <a:t>Nature is so mysterious and powerful that man just knows a little about it.</a:t>
            </a:r>
          </a:p>
          <a:p>
            <a:pPr marL="514350" indent="-514350" algn="just">
              <a:lnSpc>
                <a:spcPct val="120000"/>
              </a:lnSpc>
              <a:buAutoNum type="arabicPeriod"/>
              <a:defRPr/>
            </a:pPr>
            <a:r>
              <a:rPr lang="en-US" altLang="zh-CN" sz="2600" dirty="0" smtClean="0">
                <a:latin typeface="Helvetica"/>
              </a:rPr>
              <a:t>Man cannot live without the nature that is offering man with so much for survival</a:t>
            </a:r>
            <a:r>
              <a:rPr lang="en-US" altLang="zh-CN" sz="2800" dirty="0" smtClean="0"/>
              <a:t>.</a:t>
            </a:r>
            <a:endParaRPr lang="en-US" altLang="zh-CN" sz="2600" dirty="0" smtClean="0">
              <a:latin typeface="Helvetica"/>
            </a:endParaRPr>
          </a:p>
        </p:txBody>
      </p:sp>
      <p:pic>
        <p:nvPicPr>
          <p:cNvPr id="11"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sp>
        <p:nvSpPr>
          <p:cNvPr id="10" name="右箭头 9">
            <a:hlinkClick r:id="" action="ppaction://hlinkshowjump?jump=nextslide"/>
          </p:cNvPr>
          <p:cNvSpPr/>
          <p:nvPr/>
        </p:nvSpPr>
        <p:spPr>
          <a:xfrm>
            <a:off x="6415138"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64921"/>
            <a:ext cx="660841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kumimoji="1" lang="zh-CN" altLang="en-US" sz="2600" b="1" i="1" kern="0" dirty="0" smtClean="0">
              <a:solidFill>
                <a:schemeClr val="accent6">
                  <a:lumMod val="50000"/>
                </a:schemeClr>
              </a:solidFill>
              <a:latin typeface="Helvetica"/>
            </a:endParaRPr>
          </a:p>
        </p:txBody>
      </p:sp>
      <p:sp>
        <p:nvSpPr>
          <p:cNvPr id="28" name="圆角矩形 27"/>
          <p:cNvSpPr/>
          <p:nvPr/>
        </p:nvSpPr>
        <p:spPr>
          <a:xfrm>
            <a:off x="196483" y="2071678"/>
            <a:ext cx="8590359" cy="421802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00034" y="2479536"/>
            <a:ext cx="7812304" cy="2566857"/>
          </a:xfrm>
          <a:prstGeom prst="rect">
            <a:avLst/>
          </a:prstGeom>
        </p:spPr>
        <p:txBody>
          <a:bodyPr wrap="square">
            <a:spAutoFit/>
          </a:bodyPr>
          <a:lstStyle/>
          <a:p>
            <a:pPr marL="514350" indent="-514350" algn="just">
              <a:lnSpc>
                <a:spcPct val="120000"/>
              </a:lnSpc>
              <a:defRPr/>
            </a:pPr>
            <a:r>
              <a:rPr lang="en-US" altLang="zh-CN" sz="2800" b="1" dirty="0" smtClean="0">
                <a:solidFill>
                  <a:srgbClr val="FF6600"/>
                </a:solidFill>
                <a:latin typeface="Helvetica"/>
              </a:rPr>
              <a:t>Part III. Conclusion</a:t>
            </a:r>
          </a:p>
          <a:p>
            <a:pPr marL="514350" indent="-514350">
              <a:lnSpc>
                <a:spcPct val="120000"/>
              </a:lnSpc>
              <a:defRPr/>
            </a:pPr>
            <a:r>
              <a:rPr lang="en-US" altLang="zh-CN" sz="2800" dirty="0" smtClean="0">
                <a:latin typeface="Helvetica"/>
              </a:rPr>
              <a:t> </a:t>
            </a:r>
            <a:r>
              <a:rPr lang="en-US" altLang="zh-CN" sz="2600" dirty="0" smtClean="0">
                <a:latin typeface="Helvetica"/>
              </a:rPr>
              <a:t>1.  It is self-evident that man depends on nature for  survival and development.</a:t>
            </a:r>
            <a:r>
              <a:rPr lang="en-US" altLang="zh-CN" sz="2600" dirty="0" smtClean="0"/>
              <a:t> </a:t>
            </a:r>
          </a:p>
          <a:p>
            <a:pPr marL="514350" indent="-514350">
              <a:lnSpc>
                <a:spcPct val="120000"/>
              </a:lnSpc>
              <a:defRPr/>
            </a:pPr>
            <a:r>
              <a:rPr lang="en-US" altLang="zh-CN" sz="2600" dirty="0" smtClean="0"/>
              <a:t> </a:t>
            </a:r>
            <a:r>
              <a:rPr lang="en-US" altLang="zh-CN" sz="2600" dirty="0" smtClean="0">
                <a:latin typeface="Helvetica"/>
              </a:rPr>
              <a:t>2.  Man can only make full use of the natural rules to reform the nature and live in harmony with </a:t>
            </a:r>
            <a:r>
              <a:rPr lang="en-US" altLang="zh-CN" sz="2600" dirty="0" smtClean="0"/>
              <a:t>it.</a:t>
            </a:r>
            <a:endParaRPr lang="en-US" altLang="zh-CN" sz="2600" dirty="0" smtClean="0">
              <a:latin typeface="Helvetica"/>
            </a:endParaRPr>
          </a:p>
        </p:txBody>
      </p:sp>
      <p:pic>
        <p:nvPicPr>
          <p:cNvPr id="11"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sp>
        <p:nvSpPr>
          <p:cNvPr id="10" name="右箭头 9">
            <a:hlinkClick r:id="" action="ppaction://hlinkshowjump?jump=nextslide"/>
          </p:cNvPr>
          <p:cNvSpPr/>
          <p:nvPr/>
        </p:nvSpPr>
        <p:spPr>
          <a:xfrm>
            <a:off x="6415138"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64921"/>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may adopt the following expressions.</a:t>
            </a:r>
            <a:endParaRPr kumimoji="1" lang="zh-CN" altLang="en-US" sz="2600" b="1" i="1" kern="0" dirty="0" smtClean="0">
              <a:solidFill>
                <a:schemeClr val="accent6">
                  <a:lumMod val="50000"/>
                </a:schemeClr>
              </a:solidFill>
              <a:latin typeface="Helvetica"/>
            </a:endParaRPr>
          </a:p>
        </p:txBody>
      </p:sp>
      <p:sp>
        <p:nvSpPr>
          <p:cNvPr id="22" name="矩形 21"/>
          <p:cNvSpPr/>
          <p:nvPr/>
        </p:nvSpPr>
        <p:spPr>
          <a:xfrm>
            <a:off x="1041440" y="2215116"/>
            <a:ext cx="7418992" cy="3785652"/>
          </a:xfrm>
          <a:prstGeom prst="rect">
            <a:avLst/>
          </a:prstGeom>
        </p:spPr>
        <p:txBody>
          <a:bodyPr wrap="square">
            <a:spAutoFit/>
          </a:bodyPr>
          <a:lstStyle/>
          <a:p>
            <a:pPr>
              <a:defRPr/>
            </a:pPr>
            <a:r>
              <a:rPr lang="en-US" altLang="zh-CN" sz="2400" dirty="0" smtClean="0">
                <a:latin typeface="Helvetica"/>
              </a:rPr>
              <a:t>When it comes to …</a:t>
            </a:r>
          </a:p>
          <a:p>
            <a:pPr>
              <a:defRPr/>
            </a:pPr>
            <a:r>
              <a:rPr lang="en-US" altLang="zh-CN" sz="2400" dirty="0" smtClean="0">
                <a:latin typeface="Helvetica"/>
              </a:rPr>
              <a:t>Environmental awareness is as required attitude in … as it is, say, </a:t>
            </a:r>
            <a:r>
              <a:rPr lang="en-US" altLang="zh-CN" sz="2400" dirty="0" err="1" smtClean="0">
                <a:latin typeface="Helvetica"/>
              </a:rPr>
              <a:t>sth</a:t>
            </a:r>
            <a:r>
              <a:rPr lang="en-US" altLang="zh-CN" sz="2400" dirty="0" smtClean="0">
                <a:latin typeface="Helvetica"/>
              </a:rPr>
              <a:t>. in …</a:t>
            </a:r>
          </a:p>
          <a:p>
            <a:pPr>
              <a:defRPr/>
            </a:pPr>
            <a:r>
              <a:rPr lang="en-US" altLang="zh-CN" sz="2400" dirty="0" smtClean="0">
                <a:latin typeface="Helvetica"/>
              </a:rPr>
              <a:t>sb. should do </a:t>
            </a:r>
            <a:r>
              <a:rPr lang="en-US" altLang="zh-CN" sz="2400" dirty="0" err="1" smtClean="0">
                <a:latin typeface="Helvetica"/>
              </a:rPr>
              <a:t>sth</a:t>
            </a:r>
            <a:r>
              <a:rPr lang="en-US" altLang="zh-CN" sz="2400" dirty="0" smtClean="0">
                <a:latin typeface="Helvetica"/>
              </a:rPr>
              <a:t>. only when …</a:t>
            </a:r>
          </a:p>
          <a:p>
            <a:pPr>
              <a:defRPr/>
            </a:pPr>
            <a:r>
              <a:rPr lang="en-US" altLang="zh-CN" sz="2400" dirty="0" smtClean="0">
                <a:latin typeface="Helvetica"/>
              </a:rPr>
              <a:t>differentiate between</a:t>
            </a:r>
          </a:p>
          <a:p>
            <a:pPr>
              <a:defRPr/>
            </a:pPr>
            <a:r>
              <a:rPr lang="en-US" altLang="zh-CN" sz="2400" dirty="0" smtClean="0">
                <a:latin typeface="Helvetica"/>
              </a:rPr>
              <a:t>take on a new look</a:t>
            </a:r>
          </a:p>
          <a:p>
            <a:pPr>
              <a:defRPr/>
            </a:pPr>
            <a:r>
              <a:rPr lang="en-US" altLang="zh-CN" sz="2400" dirty="0" smtClean="0">
                <a:latin typeface="Helvetica"/>
              </a:rPr>
              <a:t>run against the grains of the natural rules</a:t>
            </a:r>
          </a:p>
          <a:p>
            <a:pPr>
              <a:defRPr/>
            </a:pPr>
            <a:r>
              <a:rPr lang="en-US" altLang="zh-CN" sz="2400" dirty="0" smtClean="0">
                <a:latin typeface="Helvetica"/>
              </a:rPr>
              <a:t>be tightly bound up</a:t>
            </a:r>
          </a:p>
          <a:p>
            <a:pPr>
              <a:defRPr/>
            </a:pPr>
            <a:r>
              <a:rPr lang="en-US" altLang="zh-CN" sz="2400" dirty="0" smtClean="0">
                <a:latin typeface="Helvetica"/>
              </a:rPr>
              <a:t>do </a:t>
            </a:r>
            <a:r>
              <a:rPr lang="en-US" altLang="zh-CN" sz="2400" dirty="0" err="1" smtClean="0">
                <a:latin typeface="Helvetica"/>
              </a:rPr>
              <a:t>sth</a:t>
            </a:r>
            <a:r>
              <a:rPr lang="en-US" altLang="zh-CN" sz="2400" dirty="0" smtClean="0">
                <a:latin typeface="Helvetica"/>
              </a:rPr>
              <a:t>. at the cost of</a:t>
            </a:r>
          </a:p>
          <a:p>
            <a:pPr>
              <a:defRPr/>
            </a:pPr>
            <a:r>
              <a:rPr lang="en-US" altLang="zh-CN" sz="2400" dirty="0" smtClean="0">
                <a:latin typeface="Helvetica"/>
              </a:rPr>
              <a:t>raise world awareness of …</a:t>
            </a:r>
          </a:p>
        </p:txBody>
      </p:sp>
      <p:sp>
        <p:nvSpPr>
          <p:cNvPr id="17" name="圆角矩形 16"/>
          <p:cNvSpPr/>
          <p:nvPr/>
        </p:nvSpPr>
        <p:spPr>
          <a:xfrm>
            <a:off x="535350" y="2071678"/>
            <a:ext cx="7997090"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331640" y="1556792"/>
            <a:ext cx="6480720" cy="32873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616822" y="1628800"/>
            <a:ext cx="6169888" cy="2893100"/>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lnSpc>
                <a:spcPct val="150000"/>
              </a:lnSpc>
            </a:pPr>
            <a:r>
              <a:rPr lang="en-US" altLang="zh-CN" sz="2800" b="1" dirty="0" smtClean="0">
                <a:solidFill>
                  <a:srgbClr val="FF6600"/>
                </a:solidFill>
              </a:rPr>
              <a:t>More topics:</a:t>
            </a:r>
            <a:endParaRPr lang="en-US" altLang="zh-CN" sz="2800" dirty="0" smtClean="0"/>
          </a:p>
          <a:p>
            <a:pPr marL="241300" indent="-241300" algn="l"/>
            <a:r>
              <a:rPr lang="en-US" altLang="zh-CN" sz="2800" dirty="0" smtClean="0"/>
              <a:t>• </a:t>
            </a:r>
            <a:r>
              <a:rPr lang="en-US" altLang="zh-CN" sz="2600" dirty="0" smtClean="0"/>
              <a:t>Should Olympic champions be   rewarded with large sums of money?</a:t>
            </a:r>
          </a:p>
          <a:p>
            <a:pPr algn="l"/>
            <a:endParaRPr lang="zh-CN" altLang="zh-CN" sz="2600" dirty="0" smtClean="0"/>
          </a:p>
          <a:p>
            <a:pPr marL="254000" indent="-254000" algn="l"/>
            <a:r>
              <a:rPr lang="zh-CN" altLang="zh-CN" sz="2600" dirty="0" smtClean="0"/>
              <a:t>•</a:t>
            </a:r>
            <a:r>
              <a:rPr lang="en-US" altLang="zh-CN" sz="2600" dirty="0" smtClean="0"/>
              <a:t> Will a single-sex school better develop students’ abilities than a mixed-sex school?     </a:t>
            </a:r>
            <a:endParaRPr lang="zh-CN" altLang="zh-CN" sz="2600" dirty="0" smtClean="0"/>
          </a:p>
        </p:txBody>
      </p:sp>
      <p:pic>
        <p:nvPicPr>
          <p:cNvPr id="10"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7" name="Picture 2" descr="H:\2015年修改\图片18.jpg"/>
          <p:cNvPicPr>
            <a:picLocks noChangeAspect="1" noChangeArrowheads="1"/>
          </p:cNvPicPr>
          <p:nvPr/>
        </p:nvPicPr>
        <p:blipFill>
          <a:blip r:embed="rId5" cstate="print"/>
          <a:srcRect/>
          <a:stretch>
            <a:fillRect/>
          </a:stretch>
        </p:blipFill>
        <p:spPr bwMode="auto">
          <a:xfrm>
            <a:off x="0" y="0"/>
            <a:ext cx="7302500" cy="1163637"/>
          </a:xfrm>
          <a:prstGeom prst="rect">
            <a:avLst/>
          </a:prstGeom>
          <a:noFill/>
        </p:spPr>
      </p:pic>
    </p:spTree>
    <p:extLst>
      <p:ext uri="{BB962C8B-B14F-4D97-AF65-F5344CB8AC3E}">
        <p14:creationId xmlns="" xmlns:p14="http://schemas.microsoft.com/office/powerpoint/2010/main" val="13130601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已买图\物品\TWM1098134547_2000X3008.jpg"/>
          <p:cNvPicPr>
            <a:picLocks noChangeAspect="1" noChangeArrowheads="1"/>
          </p:cNvPicPr>
          <p:nvPr/>
        </p:nvPicPr>
        <p:blipFill>
          <a:blip r:embed="rId3"/>
          <a:srcRect/>
          <a:stretch>
            <a:fillRect/>
          </a:stretch>
        </p:blipFill>
        <p:spPr bwMode="auto">
          <a:xfrm>
            <a:off x="5913438" y="2000250"/>
            <a:ext cx="3230562" cy="4857750"/>
          </a:xfrm>
          <a:prstGeom prst="rect">
            <a:avLst/>
          </a:prstGeom>
          <a:noFill/>
          <a:ln w="9525">
            <a:noFill/>
            <a:miter lim="800000"/>
            <a:headEnd/>
            <a:tailEnd/>
          </a:ln>
        </p:spPr>
      </p:pic>
      <p:sp>
        <p:nvSpPr>
          <p:cNvPr id="7" name="Rectangle 1"/>
          <p:cNvSpPr>
            <a:spLocks noChangeArrowheads="1"/>
          </p:cNvSpPr>
          <p:nvPr/>
        </p:nvSpPr>
        <p:spPr bwMode="auto">
          <a:xfrm>
            <a:off x="71406" y="2643182"/>
            <a:ext cx="5500726" cy="216059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eaLnBrk="0" hangingPunct="0">
              <a:lnSpc>
                <a:spcPct val="120000"/>
              </a:lnSpc>
              <a:defRPr/>
            </a:pPr>
            <a:r>
              <a:rPr lang="en-US" altLang="zh-CN" sz="2800" b="1" i="1" dirty="0" smtClean="0">
                <a:solidFill>
                  <a:srgbClr val="FF6600"/>
                </a:solidFill>
                <a:latin typeface="Helvetica" pitchFamily="34" charset="0"/>
                <a:ea typeface="Cambria Math" pitchFamily="18" charset="0"/>
                <a:cs typeface="Arial" pitchFamily="34" charset="0"/>
              </a:rPr>
              <a:t>     </a:t>
            </a:r>
            <a:r>
              <a:rPr lang="en-US" altLang="zh-CN" sz="2800" b="1" i="1" dirty="0" smtClean="0">
                <a:latin typeface="Helvetica" pitchFamily="34" charset="0"/>
                <a:ea typeface="Cambria Math" pitchFamily="18" charset="0"/>
                <a:cs typeface="Arial" pitchFamily="34" charset="0"/>
              </a:rPr>
              <a:t>Translate </a:t>
            </a:r>
            <a:r>
              <a:rPr lang="en-US" altLang="zh-CN" sz="2800" b="1" i="1" dirty="0">
                <a:latin typeface="Helvetica" pitchFamily="34" charset="0"/>
                <a:ea typeface="Cambria Math" pitchFamily="18" charset="0"/>
                <a:cs typeface="Arial" pitchFamily="34" charset="0"/>
              </a:rPr>
              <a:t>a paragraph based on </a:t>
            </a:r>
            <a:r>
              <a:rPr lang="en-US" altLang="zh-CN" sz="2800" b="1" i="1" dirty="0" smtClean="0">
                <a:latin typeface="Helvetica" pitchFamily="34" charset="0"/>
                <a:ea typeface="Cambria Math" pitchFamily="18" charset="0"/>
                <a:cs typeface="Arial" pitchFamily="34" charset="0"/>
              </a:rPr>
              <a:t>the </a:t>
            </a:r>
            <a:r>
              <a:rPr lang="en-US" altLang="zh-CN" sz="2800" b="1" i="1" dirty="0">
                <a:latin typeface="Helvetica" pitchFamily="34" charset="0"/>
                <a:ea typeface="Cambria Math" pitchFamily="18" charset="0"/>
                <a:cs typeface="Arial" pitchFamily="34" charset="0"/>
              </a:rPr>
              <a:t>summary of the text by using the expressions from the </a:t>
            </a:r>
            <a:r>
              <a:rPr lang="en-US" altLang="zh-CN" sz="2800" b="1" i="1" dirty="0" smtClean="0">
                <a:latin typeface="Helvetica" pitchFamily="34" charset="0"/>
                <a:ea typeface="Cambria Math" pitchFamily="18" charset="0"/>
                <a:cs typeface="Arial" pitchFamily="34" charset="0"/>
              </a:rPr>
              <a:t>text.</a:t>
            </a:r>
            <a:endParaRPr lang="en-US" altLang="zh-CN" sz="2800" b="1" i="1" dirty="0">
              <a:latin typeface="Helvetica" pitchFamily="34" charset="0"/>
              <a:ea typeface="Cambria Math" pitchFamily="18" charset="0"/>
              <a:cs typeface="Arial" pitchFamily="34" charset="0"/>
            </a:endParaRPr>
          </a:p>
        </p:txBody>
      </p:sp>
      <p:pic>
        <p:nvPicPr>
          <p:cNvPr id="67586" name="Picture 2" descr="H:\2015年修改\图片21.jpg"/>
          <p:cNvPicPr>
            <a:picLocks noChangeAspect="1" noChangeArrowheads="1"/>
          </p:cNvPicPr>
          <p:nvPr/>
        </p:nvPicPr>
        <p:blipFill>
          <a:blip r:embed="rId4" cstate="print"/>
          <a:srcRect/>
          <a:stretch>
            <a:fillRect/>
          </a:stretch>
        </p:blipFill>
        <p:spPr bwMode="auto">
          <a:xfrm>
            <a:off x="0" y="-24"/>
            <a:ext cx="4949825" cy="1163637"/>
          </a:xfrm>
          <a:prstGeom prst="rect">
            <a:avLst/>
          </a:prstGeom>
          <a:noFill/>
        </p:spPr>
      </p:pic>
    </p:spTree>
    <p:extLst>
      <p:ext uri="{BB962C8B-B14F-4D97-AF65-F5344CB8AC3E}">
        <p14:creationId xmlns="" xmlns:p14="http://schemas.microsoft.com/office/powerpoint/2010/main" val="1301040828"/>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214282" y="1556792"/>
            <a:ext cx="4900643" cy="4524315"/>
          </a:xfrm>
          <a:prstGeom prst="rect">
            <a:avLst/>
          </a:prstGeom>
        </p:spPr>
        <p:txBody>
          <a:bodyPr wrap="square">
            <a:spAutoFit/>
          </a:bodyPr>
          <a:lstStyle/>
          <a:p>
            <a:pPr>
              <a:lnSpc>
                <a:spcPct val="150000"/>
              </a:lnSpc>
            </a:pPr>
            <a:r>
              <a:rPr lang="zh-CN" altLang="zh-CN" sz="2400" dirty="0" smtClean="0">
                <a:latin typeface="华文楷体" pitchFamily="2" charset="-122"/>
                <a:ea typeface="华文楷体" pitchFamily="2" charset="-122"/>
                <a:cs typeface="Arial" pitchFamily="34" charset="0"/>
              </a:rPr>
              <a:t>从地球上出现人类开始，人与自然之间的亲密关系也</a:t>
            </a:r>
            <a:r>
              <a:rPr lang="zh-CN" altLang="zh-CN" sz="2400" b="1" dirty="0" smtClean="0">
                <a:solidFill>
                  <a:srgbClr val="FF6600"/>
                </a:solidFill>
                <a:latin typeface="华文楷体" pitchFamily="2" charset="-122"/>
                <a:ea typeface="华文楷体" pitchFamily="2" charset="-122"/>
                <a:cs typeface="Arial" charset="0"/>
              </a:rPr>
              <a:t>随之诞生</a:t>
            </a:r>
            <a:r>
              <a:rPr lang="zh-CN" altLang="zh-CN" sz="2400" dirty="0" smtClean="0"/>
              <a:t>，</a:t>
            </a:r>
            <a:r>
              <a:rPr lang="zh-CN" altLang="zh-CN" sz="2400" dirty="0" smtClean="0">
                <a:latin typeface="华文楷体" pitchFamily="2" charset="-122"/>
                <a:ea typeface="华文楷体" pitchFamily="2" charset="-122"/>
                <a:cs typeface="Arial" pitchFamily="34" charset="0"/>
              </a:rPr>
              <a:t>而且</a:t>
            </a:r>
            <a:r>
              <a:rPr lang="zh-CN" altLang="zh-CN" sz="2400" dirty="0" smtClean="0"/>
              <a:t>，</a:t>
            </a:r>
            <a:r>
              <a:rPr lang="zh-CN" altLang="zh-CN" sz="2400" dirty="0" smtClean="0">
                <a:latin typeface="华文楷体" pitchFamily="2" charset="-122"/>
                <a:ea typeface="华文楷体" pitchFamily="2" charset="-122"/>
                <a:cs typeface="Arial" pitchFamily="34" charset="0"/>
              </a:rPr>
              <a:t>这种关系每一世纪都比以前变得更为</a:t>
            </a:r>
            <a:r>
              <a:rPr lang="zh-CN" altLang="zh-CN" sz="2400" b="1" dirty="0" smtClean="0">
                <a:solidFill>
                  <a:srgbClr val="FF6600"/>
                </a:solidFill>
                <a:latin typeface="华文楷体" pitchFamily="2" charset="-122"/>
                <a:ea typeface="华文楷体" pitchFamily="2" charset="-122"/>
                <a:cs typeface="Arial" charset="0"/>
              </a:rPr>
              <a:t>明智而深远</a:t>
            </a:r>
            <a:r>
              <a:rPr lang="zh-CN" altLang="zh-CN" sz="2400" dirty="0" smtClean="0"/>
              <a:t>。</a:t>
            </a:r>
            <a:r>
              <a:rPr lang="zh-CN" altLang="zh-CN" sz="2400" dirty="0" smtClean="0">
                <a:latin typeface="华文楷体" pitchFamily="2" charset="-122"/>
                <a:ea typeface="华文楷体" pitchFamily="2" charset="-122"/>
                <a:cs typeface="Arial" pitchFamily="34" charset="0"/>
              </a:rPr>
              <a:t>所以，我们求助于自然，并把自然视为人类的最年长和最有影响力的老师</a:t>
            </a:r>
            <a:r>
              <a:rPr lang="zh-CN" altLang="zh-CN" sz="2400" dirty="0" smtClean="0"/>
              <a:t>。</a:t>
            </a:r>
            <a:r>
              <a:rPr lang="zh-CN" altLang="zh-CN" sz="2400" b="1" dirty="0" smtClean="0">
                <a:solidFill>
                  <a:srgbClr val="FF6600"/>
                </a:solidFill>
                <a:latin typeface="华文楷体" pitchFamily="2" charset="-122"/>
                <a:ea typeface="华文楷体" pitchFamily="2" charset="-122"/>
                <a:cs typeface="Arial" charset="0"/>
              </a:rPr>
              <a:t>从某一个观点来看</a:t>
            </a:r>
            <a:r>
              <a:rPr lang="zh-CN" altLang="zh-CN" sz="2400" dirty="0" smtClean="0"/>
              <a:t>，</a:t>
            </a:r>
            <a:r>
              <a:rPr lang="zh-CN" altLang="zh-CN" sz="2400" dirty="0" smtClean="0">
                <a:latin typeface="华文楷体" pitchFamily="2" charset="-122"/>
                <a:ea typeface="华文楷体" pitchFamily="2" charset="-122"/>
                <a:cs typeface="Arial" pitchFamily="34" charset="0"/>
              </a:rPr>
              <a:t>自然曾一度是我们的</a:t>
            </a:r>
            <a:r>
              <a:rPr lang="zh-CN" altLang="zh-CN" sz="2400" b="1" dirty="0" smtClean="0">
                <a:solidFill>
                  <a:srgbClr val="FF6600"/>
                </a:solidFill>
                <a:latin typeface="华文楷体" pitchFamily="2" charset="-122"/>
                <a:ea typeface="华文楷体" pitchFamily="2" charset="-122"/>
                <a:cs typeface="Arial" charset="0"/>
              </a:rPr>
              <a:t>监工</a:t>
            </a:r>
            <a:r>
              <a:rPr lang="zh-CN" altLang="zh-CN" sz="2400" dirty="0" smtClean="0"/>
              <a:t>，</a:t>
            </a:r>
            <a:r>
              <a:rPr lang="zh-CN" altLang="zh-CN" sz="2400" dirty="0" smtClean="0">
                <a:latin typeface="华文楷体" pitchFamily="2" charset="-122"/>
                <a:ea typeface="华文楷体" pitchFamily="2" charset="-122"/>
                <a:cs typeface="Arial" pitchFamily="34" charset="0"/>
              </a:rPr>
              <a:t>现在却变为我们的奴仆</a:t>
            </a:r>
            <a:r>
              <a:rPr lang="zh-CN" altLang="zh-CN" sz="2400" dirty="0" smtClean="0"/>
              <a:t>。</a:t>
            </a:r>
            <a:endParaRPr lang="zh-CN" altLang="en-US" sz="2400" dirty="0" smtClean="0">
              <a:latin typeface="华文楷体" pitchFamily="2" charset="-122"/>
              <a:ea typeface="华文楷体" pitchFamily="2" charset="-122"/>
              <a:cs typeface="Arial" pitchFamily="34" charset="0"/>
            </a:endParaRPr>
          </a:p>
        </p:txBody>
      </p:sp>
      <p:sp>
        <p:nvSpPr>
          <p:cNvPr id="3" name="TextBox 2"/>
          <p:cNvSpPr txBox="1"/>
          <p:nvPr/>
        </p:nvSpPr>
        <p:spPr>
          <a:xfrm>
            <a:off x="5098856" y="1700808"/>
            <a:ext cx="1782530" cy="738664"/>
          </a:xfrm>
          <a:prstGeom prst="rect">
            <a:avLst/>
          </a:prstGeom>
          <a:noFill/>
        </p:spPr>
        <p:txBody>
          <a:bodyPr wrap="square" rtlCol="0">
            <a:spAutoFit/>
          </a:bodyPr>
          <a:lstStyle/>
          <a:p>
            <a:r>
              <a:rPr lang="en-US" altLang="zh-CN" sz="2100" b="1" dirty="0" smtClean="0">
                <a:solidFill>
                  <a:srgbClr val="FF6600"/>
                </a:solidFill>
              </a:rPr>
              <a:t>begin with the birth of</a:t>
            </a:r>
            <a:endParaRPr lang="zh-CN" altLang="en-US" sz="2100" b="1" dirty="0">
              <a:solidFill>
                <a:srgbClr val="FF6600"/>
              </a:solidFill>
            </a:endParaRPr>
          </a:p>
        </p:txBody>
      </p:sp>
      <p:sp>
        <p:nvSpPr>
          <p:cNvPr id="17" name="TextBox 16"/>
          <p:cNvSpPr txBox="1"/>
          <p:nvPr/>
        </p:nvSpPr>
        <p:spPr>
          <a:xfrm>
            <a:off x="5379478" y="4813702"/>
            <a:ext cx="1928826" cy="415498"/>
          </a:xfrm>
          <a:prstGeom prst="rect">
            <a:avLst/>
          </a:prstGeom>
          <a:noFill/>
        </p:spPr>
        <p:txBody>
          <a:bodyPr wrap="square" rtlCol="0">
            <a:spAutoFit/>
          </a:bodyPr>
          <a:lstStyle/>
          <a:p>
            <a:r>
              <a:rPr lang="en-US" altLang="zh-CN" sz="2100" b="1" dirty="0" smtClean="0">
                <a:solidFill>
                  <a:srgbClr val="FF6600"/>
                </a:solidFill>
              </a:rPr>
              <a:t>task master</a:t>
            </a:r>
            <a:endParaRPr lang="zh-CN" altLang="en-US" sz="2100" b="1" dirty="0">
              <a:solidFill>
                <a:srgbClr val="FF6600"/>
              </a:solidFill>
            </a:endParaRPr>
          </a:p>
        </p:txBody>
      </p:sp>
      <p:sp>
        <p:nvSpPr>
          <p:cNvPr id="15" name="线形标注 2(带强调线) 14"/>
          <p:cNvSpPr/>
          <p:nvPr/>
        </p:nvSpPr>
        <p:spPr>
          <a:xfrm rot="10800000" flipV="1">
            <a:off x="3419871" y="4846301"/>
            <a:ext cx="1529953" cy="45720"/>
          </a:xfrm>
          <a:prstGeom prst="accentCallout2">
            <a:avLst>
              <a:gd name="adj1" fmla="val 18750"/>
              <a:gd name="adj2" fmla="val -8333"/>
              <a:gd name="adj3" fmla="val 18750"/>
              <a:gd name="adj4" fmla="val -16667"/>
              <a:gd name="adj5" fmla="val -606711"/>
              <a:gd name="adj6" fmla="val -4588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098856" y="2640923"/>
            <a:ext cx="1871638" cy="674031"/>
          </a:xfrm>
          <a:prstGeom prst="rect">
            <a:avLst/>
          </a:prstGeom>
          <a:noFill/>
        </p:spPr>
        <p:txBody>
          <a:bodyPr wrap="square" rtlCol="0">
            <a:spAutoFit/>
          </a:bodyPr>
          <a:lstStyle/>
          <a:p>
            <a:pPr>
              <a:lnSpc>
                <a:spcPct val="90000"/>
              </a:lnSpc>
            </a:pPr>
            <a:r>
              <a:rPr lang="en-US" altLang="zh-CN" sz="2100" b="1" dirty="0" smtClean="0">
                <a:solidFill>
                  <a:srgbClr val="FF6600"/>
                </a:solidFill>
              </a:rPr>
              <a:t>intelligent and far reaching</a:t>
            </a:r>
            <a:endParaRPr lang="zh-CN" altLang="en-US" sz="2100" b="1" dirty="0">
              <a:solidFill>
                <a:srgbClr val="FF6600"/>
              </a:solidFill>
            </a:endParaRPr>
          </a:p>
        </p:txBody>
      </p:sp>
      <p:sp>
        <p:nvSpPr>
          <p:cNvPr id="21" name="TextBox 20"/>
          <p:cNvSpPr txBox="1"/>
          <p:nvPr/>
        </p:nvSpPr>
        <p:spPr>
          <a:xfrm>
            <a:off x="5072066" y="4021614"/>
            <a:ext cx="1872208" cy="738664"/>
          </a:xfrm>
          <a:prstGeom prst="rect">
            <a:avLst/>
          </a:prstGeom>
          <a:noFill/>
        </p:spPr>
        <p:txBody>
          <a:bodyPr wrap="square" rtlCol="0">
            <a:spAutoFit/>
          </a:bodyPr>
          <a:lstStyle/>
          <a:p>
            <a:r>
              <a:rPr lang="en-US" altLang="zh-CN" sz="2100" b="1" dirty="0" smtClean="0">
                <a:solidFill>
                  <a:srgbClr val="FF6600"/>
                </a:solidFill>
              </a:rPr>
              <a:t>from one point of view </a:t>
            </a:r>
            <a:endParaRPr lang="zh-CN" altLang="en-US" sz="2100" b="1" dirty="0">
              <a:solidFill>
                <a:srgbClr val="FF6600"/>
              </a:solidFill>
            </a:endParaRPr>
          </a:p>
        </p:txBody>
      </p:sp>
      <p:sp>
        <p:nvSpPr>
          <p:cNvPr id="24" name="右箭头 23">
            <a:hlinkClick r:id="" action="ppaction://hlinkshowjump?jump=nextslide"/>
          </p:cNvPr>
          <p:cNvSpPr/>
          <p:nvPr/>
        </p:nvSpPr>
        <p:spPr>
          <a:xfrm>
            <a:off x="5700758" y="599563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6" name="Picture 2" descr="H:\2015年修改\图片21.jpg"/>
          <p:cNvPicPr>
            <a:picLocks noChangeAspect="1" noChangeArrowheads="1"/>
          </p:cNvPicPr>
          <p:nvPr/>
        </p:nvPicPr>
        <p:blipFill>
          <a:blip r:embed="rId4" cstate="print"/>
          <a:srcRect/>
          <a:stretch>
            <a:fillRect/>
          </a:stretch>
        </p:blipFill>
        <p:spPr bwMode="auto">
          <a:xfrm>
            <a:off x="0" y="-24"/>
            <a:ext cx="4949825" cy="1163637"/>
          </a:xfrm>
          <a:prstGeom prst="rect">
            <a:avLst/>
          </a:prstGeom>
          <a:noFill/>
        </p:spPr>
      </p:pic>
      <p:sp>
        <p:nvSpPr>
          <p:cNvPr id="29" name="线形标注 2(带强调线) 28"/>
          <p:cNvSpPr/>
          <p:nvPr/>
        </p:nvSpPr>
        <p:spPr>
          <a:xfrm rot="10800000" flipV="1">
            <a:off x="2661337" y="2595204"/>
            <a:ext cx="1517435" cy="45719"/>
          </a:xfrm>
          <a:prstGeom prst="accentCallout2">
            <a:avLst>
              <a:gd name="adj1" fmla="val 18750"/>
              <a:gd name="adj2" fmla="val -8333"/>
              <a:gd name="adj3" fmla="val 18750"/>
              <a:gd name="adj4" fmla="val -16667"/>
              <a:gd name="adj5" fmla="val -1122396"/>
              <a:gd name="adj6" fmla="val -6928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线形标注 2(带强调线) 28"/>
          <p:cNvSpPr/>
          <p:nvPr/>
        </p:nvSpPr>
        <p:spPr>
          <a:xfrm rot="10800000" flipV="1">
            <a:off x="4178773" y="5373216"/>
            <a:ext cx="771052" cy="45720"/>
          </a:xfrm>
          <a:prstGeom prst="accentCallout2">
            <a:avLst>
              <a:gd name="adj1" fmla="val 101430"/>
              <a:gd name="adj2" fmla="val 1488"/>
              <a:gd name="adj3" fmla="val 87717"/>
              <a:gd name="adj4" fmla="val 6026"/>
              <a:gd name="adj5" fmla="val -514167"/>
              <a:gd name="adj6" fmla="val -5801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线形标注 2(带强调线) 29"/>
          <p:cNvSpPr/>
          <p:nvPr/>
        </p:nvSpPr>
        <p:spPr>
          <a:xfrm rot="10800000" flipV="1">
            <a:off x="653314" y="3717032"/>
            <a:ext cx="1517435" cy="45719"/>
          </a:xfrm>
          <a:prstGeom prst="accentCallout2">
            <a:avLst>
              <a:gd name="adj1" fmla="val 18750"/>
              <a:gd name="adj2" fmla="val -8333"/>
              <a:gd name="adj3" fmla="val 18750"/>
              <a:gd name="adj4" fmla="val -16667"/>
              <a:gd name="adj5" fmla="val -1398266"/>
              <a:gd name="adj6" fmla="val -18356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线形标注 2(带强调线) 15"/>
          <p:cNvSpPr/>
          <p:nvPr/>
        </p:nvSpPr>
        <p:spPr>
          <a:xfrm rot="10800000" flipV="1">
            <a:off x="214282" y="5418937"/>
            <a:ext cx="1529953" cy="45720"/>
          </a:xfrm>
          <a:prstGeom prst="accentCallout2">
            <a:avLst>
              <a:gd name="adj1" fmla="val 18750"/>
              <a:gd name="adj2" fmla="val -8333"/>
              <a:gd name="adj3" fmla="val -64582"/>
              <a:gd name="adj4" fmla="val -6706"/>
              <a:gd name="adj5" fmla="val -51155"/>
              <a:gd name="adj6" fmla="val -687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linds(horizontal)">
                                      <p:cBhvr>
                                        <p:cTn id="15" dur="500"/>
                                        <p:tgtEl>
                                          <p:spTgt spid="3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5" grpId="0" animBg="1"/>
      <p:bldP spid="18" grpId="0"/>
      <p:bldP spid="21" grpId="0"/>
      <p:bldP spid="29" grpId="0" animBg="1"/>
      <p:bldP spid="19" grpId="0" animBg="1"/>
      <p:bldP spid="30" grpId="0" animBg="1"/>
      <p:bldP spid="1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251520" y="1484784"/>
            <a:ext cx="4790336" cy="5078313"/>
          </a:xfrm>
          <a:prstGeom prst="rect">
            <a:avLst/>
          </a:prstGeom>
        </p:spPr>
        <p:txBody>
          <a:bodyPr wrap="square">
            <a:spAutoFit/>
          </a:bodyPr>
          <a:lstStyle/>
          <a:p>
            <a:pPr>
              <a:lnSpc>
                <a:spcPct val="150000"/>
              </a:lnSpc>
            </a:pPr>
            <a:r>
              <a:rPr lang="zh-CN" altLang="zh-CN" sz="2400" dirty="0" smtClean="0">
                <a:latin typeface="华文楷体" pitchFamily="2" charset="-122"/>
                <a:ea typeface="华文楷体" pitchFamily="2" charset="-122"/>
                <a:cs typeface="Arial" pitchFamily="34" charset="0"/>
              </a:rPr>
              <a:t>但从另一个观点来看，自然一直是我们的最</a:t>
            </a:r>
            <a:r>
              <a:rPr lang="zh-CN" altLang="zh-CN" sz="2400" b="1" dirty="0" smtClean="0">
                <a:solidFill>
                  <a:srgbClr val="FF6600"/>
                </a:solidFill>
                <a:latin typeface="华文楷体" pitchFamily="2" charset="-122"/>
                <a:ea typeface="华文楷体" pitchFamily="2" charset="-122"/>
                <a:cs typeface="Arial" charset="0"/>
              </a:rPr>
              <a:t>忠实的朋友</a:t>
            </a:r>
            <a:r>
              <a:rPr lang="zh-CN" altLang="zh-CN" sz="2400" dirty="0" smtClean="0">
                <a:latin typeface="华文楷体" pitchFamily="2" charset="-122"/>
                <a:ea typeface="华文楷体" pitchFamily="2" charset="-122"/>
                <a:cs typeface="Arial" pitchFamily="34" charset="0"/>
              </a:rPr>
              <a:t>、教导者和启发者。这种和谐紧密的关系，如果仅仅是少数人的特权，而大多数人并不能享有，这就使那和谐紧密的关系</a:t>
            </a:r>
            <a:r>
              <a:rPr lang="zh-CN" altLang="zh-CN" sz="2400" b="1" dirty="0" smtClean="0">
                <a:solidFill>
                  <a:srgbClr val="FF6600"/>
                </a:solidFill>
                <a:latin typeface="华文楷体" pitchFamily="2" charset="-122"/>
                <a:ea typeface="华文楷体" pitchFamily="2" charset="-122"/>
                <a:cs typeface="Arial" charset="0"/>
              </a:rPr>
              <a:t>失去神秘和情趣</a:t>
            </a:r>
            <a:r>
              <a:rPr lang="zh-CN" altLang="zh-CN" sz="2400" dirty="0" smtClean="0">
                <a:latin typeface="华文楷体" pitchFamily="2" charset="-122"/>
                <a:ea typeface="华文楷体" pitchFamily="2" charset="-122"/>
                <a:cs typeface="Arial" pitchFamily="34" charset="0"/>
              </a:rPr>
              <a:t>。对于少数人来说，这种关系在每个时代都充满了奇妙和美好；对多数人来说，这种关系只是</a:t>
            </a:r>
            <a:r>
              <a:rPr lang="zh-CN" altLang="zh-CN" sz="2400" b="1" dirty="0" smtClean="0">
                <a:solidFill>
                  <a:srgbClr val="FF6600"/>
                </a:solidFill>
                <a:latin typeface="华文楷体" pitchFamily="2" charset="-122"/>
                <a:ea typeface="华文楷体" pitchFamily="2" charset="-122"/>
                <a:cs typeface="Arial" charset="0"/>
              </a:rPr>
              <a:t>理所当然的一件事</a:t>
            </a:r>
            <a:r>
              <a:rPr lang="zh-CN" altLang="zh-CN" sz="2400" dirty="0" smtClean="0">
                <a:latin typeface="华文楷体" pitchFamily="2" charset="-122"/>
                <a:ea typeface="华文楷体" pitchFamily="2" charset="-122"/>
                <a:cs typeface="Arial" pitchFamily="34" charset="0"/>
              </a:rPr>
              <a:t>。</a:t>
            </a:r>
            <a:endParaRPr lang="zh-CN" altLang="en-US" sz="2400" dirty="0">
              <a:latin typeface="华文楷体" pitchFamily="2" charset="-122"/>
              <a:ea typeface="华文楷体" pitchFamily="2" charset="-122"/>
              <a:cs typeface="Arial" pitchFamily="34" charset="0"/>
            </a:endParaRPr>
          </a:p>
        </p:txBody>
      </p:sp>
      <p:sp>
        <p:nvSpPr>
          <p:cNvPr id="12" name="线形标注 2(带强调线) 11"/>
          <p:cNvSpPr/>
          <p:nvPr/>
        </p:nvSpPr>
        <p:spPr>
          <a:xfrm rot="10800000">
            <a:off x="1581543" y="2610625"/>
            <a:ext cx="1418821" cy="45719"/>
          </a:xfrm>
          <a:prstGeom prst="accentCallout2">
            <a:avLst>
              <a:gd name="adj1" fmla="val 18750"/>
              <a:gd name="adj2" fmla="val -8333"/>
              <a:gd name="adj3" fmla="val -53247"/>
              <a:gd name="adj4" fmla="val -21697"/>
              <a:gd name="adj5" fmla="val 1271253"/>
              <a:gd name="adj6" fmla="val -21670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949825" y="1773396"/>
            <a:ext cx="2430986" cy="430887"/>
          </a:xfrm>
          <a:prstGeom prst="rect">
            <a:avLst/>
          </a:prstGeom>
          <a:noFill/>
        </p:spPr>
        <p:txBody>
          <a:bodyPr wrap="square" rtlCol="0">
            <a:spAutoFit/>
          </a:bodyPr>
          <a:lstStyle/>
          <a:p>
            <a:r>
              <a:rPr lang="en-US" altLang="zh-CN" sz="2200" b="1" dirty="0" smtClean="0">
                <a:solidFill>
                  <a:srgbClr val="FF6600"/>
                </a:solidFill>
              </a:rPr>
              <a:t>constant friends</a:t>
            </a:r>
            <a:endParaRPr lang="zh-CN" altLang="en-US" sz="2200" b="1" dirty="0">
              <a:solidFill>
                <a:srgbClr val="FF6600"/>
              </a:solidFill>
            </a:endParaRPr>
          </a:p>
        </p:txBody>
      </p:sp>
      <p:pic>
        <p:nvPicPr>
          <p:cNvPr id="28" name="Picture 2" descr="H:\2015年修改\图片21.jpg"/>
          <p:cNvPicPr>
            <a:picLocks noChangeAspect="1" noChangeArrowheads="1"/>
          </p:cNvPicPr>
          <p:nvPr/>
        </p:nvPicPr>
        <p:blipFill>
          <a:blip r:embed="rId4" cstate="print"/>
          <a:srcRect/>
          <a:stretch>
            <a:fillRect/>
          </a:stretch>
        </p:blipFill>
        <p:spPr bwMode="auto">
          <a:xfrm>
            <a:off x="0" y="-24"/>
            <a:ext cx="4949825" cy="1163637"/>
          </a:xfrm>
          <a:prstGeom prst="rect">
            <a:avLst/>
          </a:prstGeom>
          <a:noFill/>
        </p:spPr>
      </p:pic>
      <p:sp>
        <p:nvSpPr>
          <p:cNvPr id="24" name="线形标注 2(带强调线) 23"/>
          <p:cNvSpPr/>
          <p:nvPr/>
        </p:nvSpPr>
        <p:spPr>
          <a:xfrm rot="10800000">
            <a:off x="1000100" y="4748002"/>
            <a:ext cx="2000264" cy="45719"/>
          </a:xfrm>
          <a:prstGeom prst="accentCallout2">
            <a:avLst>
              <a:gd name="adj1" fmla="val 18750"/>
              <a:gd name="adj2" fmla="val -8333"/>
              <a:gd name="adj3" fmla="val 18750"/>
              <a:gd name="adj4" fmla="val -16667"/>
              <a:gd name="adj5" fmla="val 2883769"/>
              <a:gd name="adj6" fmla="val -16310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4949825" y="2928934"/>
            <a:ext cx="2723456" cy="640816"/>
          </a:xfrm>
          <a:prstGeom prst="rect">
            <a:avLst/>
          </a:prstGeom>
          <a:noFill/>
        </p:spPr>
        <p:txBody>
          <a:bodyPr wrap="square" rtlCol="0">
            <a:spAutoFit/>
          </a:bodyPr>
          <a:lstStyle/>
          <a:p>
            <a:pPr>
              <a:lnSpc>
                <a:spcPct val="80000"/>
              </a:lnSpc>
            </a:pPr>
            <a:r>
              <a:rPr lang="en-US" altLang="zh-CN" sz="2200" b="1" dirty="0" smtClean="0">
                <a:solidFill>
                  <a:srgbClr val="FF6600"/>
                </a:solidFill>
              </a:rPr>
              <a:t>rob … of mystery </a:t>
            </a:r>
          </a:p>
          <a:p>
            <a:pPr>
              <a:lnSpc>
                <a:spcPct val="80000"/>
              </a:lnSpc>
            </a:pPr>
            <a:r>
              <a:rPr lang="en-US" altLang="zh-CN" sz="2200" b="1" dirty="0" smtClean="0">
                <a:solidFill>
                  <a:srgbClr val="FF6600"/>
                </a:solidFill>
              </a:rPr>
              <a:t>and richness</a:t>
            </a:r>
            <a:endParaRPr lang="zh-CN" altLang="en-US" sz="2200" b="1" dirty="0">
              <a:solidFill>
                <a:srgbClr val="FF6600"/>
              </a:solidFill>
            </a:endParaRPr>
          </a:p>
        </p:txBody>
      </p:sp>
      <p:sp>
        <p:nvSpPr>
          <p:cNvPr id="30" name="TextBox 29"/>
          <p:cNvSpPr txBox="1"/>
          <p:nvPr/>
        </p:nvSpPr>
        <p:spPr>
          <a:xfrm>
            <a:off x="5148064" y="4531767"/>
            <a:ext cx="2011286" cy="769441"/>
          </a:xfrm>
          <a:prstGeom prst="rect">
            <a:avLst/>
          </a:prstGeom>
          <a:noFill/>
        </p:spPr>
        <p:txBody>
          <a:bodyPr wrap="square" rtlCol="0">
            <a:spAutoFit/>
          </a:bodyPr>
          <a:lstStyle/>
          <a:p>
            <a:r>
              <a:rPr lang="en-US" altLang="zh-CN" sz="2200" b="1" dirty="0" smtClean="0">
                <a:solidFill>
                  <a:srgbClr val="FF6600"/>
                </a:solidFill>
              </a:rPr>
              <a:t>a matter of course</a:t>
            </a:r>
            <a:endParaRPr lang="zh-CN" altLang="en-US" sz="2200" b="1" dirty="0">
              <a:solidFill>
                <a:srgbClr val="FF6600"/>
              </a:solidFill>
            </a:endParaRPr>
          </a:p>
        </p:txBody>
      </p:sp>
      <p:sp>
        <p:nvSpPr>
          <p:cNvPr id="16" name="线形标注 2(带强调线) 15"/>
          <p:cNvSpPr/>
          <p:nvPr/>
        </p:nvSpPr>
        <p:spPr>
          <a:xfrm rot="10800000">
            <a:off x="1907704" y="6381328"/>
            <a:ext cx="2160240" cy="45719"/>
          </a:xfrm>
          <a:prstGeom prst="accentCallout2">
            <a:avLst>
              <a:gd name="adj1" fmla="val 18752"/>
              <a:gd name="adj2" fmla="val 2296"/>
              <a:gd name="adj3" fmla="val 91537"/>
              <a:gd name="adj4" fmla="val 4817"/>
              <a:gd name="adj5" fmla="val 2232366"/>
              <a:gd name="adj6" fmla="val -7127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a:hlinkClick r:id="" action="ppaction://hlinkshowjump?jump=nextslide"/>
          </p:cNvPr>
          <p:cNvSpPr/>
          <p:nvPr/>
        </p:nvSpPr>
        <p:spPr>
          <a:xfrm>
            <a:off x="5700758" y="599563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 xmlns:p14="http://schemas.microsoft.com/office/powerpoint/2010/main" val="37233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linds(horizontal)">
                                      <p:cBhvr>
                                        <p:cTn id="14" dur="500"/>
                                        <p:tgtEl>
                                          <p:spTgt spid="2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linds(horizontal)">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24" grpId="0" animBg="1"/>
      <p:bldP spid="25" grpId="0"/>
      <p:bldP spid="30" grpId="0"/>
      <p:bldP spid="1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692696"/>
            <a:ext cx="8834438" cy="6165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85720" y="1124744"/>
            <a:ext cx="6734552" cy="5632311"/>
          </a:xfrm>
          <a:prstGeom prst="rect">
            <a:avLst/>
          </a:prstGeom>
          <a:noFill/>
        </p:spPr>
        <p:txBody>
          <a:bodyPr wrap="square" rtlCol="0">
            <a:spAutoFit/>
          </a:bodyPr>
          <a:lstStyle/>
          <a:p>
            <a:pPr>
              <a:defRPr/>
            </a:pPr>
            <a:r>
              <a:rPr lang="en-US" altLang="zh-CN" sz="2400" dirty="0" smtClean="0">
                <a:latin typeface="Helvetica"/>
              </a:rPr>
              <a:t>The intimacy between man and Nature </a:t>
            </a:r>
            <a:r>
              <a:rPr lang="en-US" altLang="zh-CN" sz="2400" b="1" dirty="0" smtClean="0">
                <a:solidFill>
                  <a:srgbClr val="FF6600"/>
                </a:solidFill>
                <a:latin typeface="Helvetica" pitchFamily="34" charset="0"/>
                <a:ea typeface="Cambria Math" pitchFamily="18" charset="0"/>
                <a:cs typeface="Arial" pitchFamily="34" charset="0"/>
              </a:rPr>
              <a:t>began with the birth of </a:t>
            </a:r>
            <a:r>
              <a:rPr lang="en-US" altLang="zh-CN" sz="2400" dirty="0" smtClean="0">
                <a:latin typeface="Helvetica"/>
              </a:rPr>
              <a:t>man on the earth, and becomes each century more </a:t>
            </a:r>
            <a:r>
              <a:rPr lang="en-US" altLang="zh-CN" sz="2400" b="1" dirty="0" smtClean="0">
                <a:solidFill>
                  <a:srgbClr val="FF6600"/>
                </a:solidFill>
                <a:latin typeface="Helvetica" pitchFamily="34" charset="0"/>
                <a:ea typeface="Cambria Math" pitchFamily="18" charset="0"/>
                <a:cs typeface="Arial" pitchFamily="34" charset="0"/>
              </a:rPr>
              <a:t>intelligent and far reaching.</a:t>
            </a:r>
            <a:r>
              <a:rPr lang="en-US" altLang="zh-CN" sz="2400" dirty="0" smtClean="0">
                <a:latin typeface="Helvetica"/>
              </a:rPr>
              <a:t> To Nature, therefore, we turn as to the oldest age most influential teacher of our race; </a:t>
            </a:r>
            <a:r>
              <a:rPr lang="en-US" altLang="zh-CN" sz="2400" b="1" dirty="0" smtClean="0">
                <a:solidFill>
                  <a:srgbClr val="FF6600"/>
                </a:solidFill>
                <a:latin typeface="Helvetica" pitchFamily="34" charset="0"/>
                <a:ea typeface="Cambria Math" pitchFamily="18" charset="0"/>
                <a:cs typeface="Arial" pitchFamily="34" charset="0"/>
              </a:rPr>
              <a:t>from one point of view </a:t>
            </a:r>
            <a:r>
              <a:rPr lang="en-US" altLang="zh-CN" sz="2400" dirty="0" smtClean="0">
                <a:latin typeface="Helvetica"/>
              </a:rPr>
              <a:t>once our task master, now our servant; from another point of view, our </a:t>
            </a:r>
            <a:r>
              <a:rPr lang="en-US" altLang="zh-CN" sz="2400" b="1" dirty="0" smtClean="0">
                <a:solidFill>
                  <a:srgbClr val="FF6600"/>
                </a:solidFill>
                <a:latin typeface="Helvetica" pitchFamily="34" charset="0"/>
                <a:ea typeface="Cambria Math" pitchFamily="18" charset="0"/>
                <a:cs typeface="Arial" pitchFamily="34" charset="0"/>
              </a:rPr>
              <a:t>constant friend</a:t>
            </a:r>
            <a:r>
              <a:rPr lang="en-US" altLang="zh-CN" sz="2400" dirty="0" smtClean="0">
                <a:latin typeface="Helvetica"/>
              </a:rPr>
              <a:t>, instructor and inspirer. The very intimacy of this relation </a:t>
            </a:r>
            <a:r>
              <a:rPr lang="en-US" altLang="zh-CN" sz="2400" b="1" dirty="0" smtClean="0">
                <a:solidFill>
                  <a:srgbClr val="FF6600"/>
                </a:solidFill>
                <a:latin typeface="Helvetica" pitchFamily="34" charset="0"/>
                <a:ea typeface="Cambria Math" pitchFamily="18" charset="0"/>
                <a:cs typeface="Arial" pitchFamily="34" charset="0"/>
              </a:rPr>
              <a:t>robs it of a certain mystery and richness</a:t>
            </a:r>
            <a:r>
              <a:rPr lang="en-US" altLang="zh-CN" sz="2400" dirty="0" smtClean="0">
                <a:latin typeface="Helvetica"/>
              </a:rPr>
              <a:t> which it would have for all minds if it were the reward of the few instead of being the privilege of the many. To the few it is, in every age, full of wonder and beauty; to the many it is </a:t>
            </a:r>
            <a:r>
              <a:rPr lang="en-US" altLang="zh-CN" sz="2400" b="1" dirty="0" smtClean="0">
                <a:solidFill>
                  <a:srgbClr val="FF6600"/>
                </a:solidFill>
                <a:latin typeface="Helvetica" pitchFamily="34" charset="0"/>
                <a:ea typeface="Cambria Math" pitchFamily="18" charset="0"/>
                <a:cs typeface="Arial" pitchFamily="34" charset="0"/>
              </a:rPr>
              <a:t>a matter of course. </a:t>
            </a:r>
            <a:endParaRPr lang="zh-CN" altLang="zh-CN" sz="2400" b="1" dirty="0" smtClean="0">
              <a:solidFill>
                <a:srgbClr val="FF6600"/>
              </a:solidFill>
              <a:latin typeface="Helvetica" pitchFamily="34" charset="0"/>
              <a:ea typeface="Cambria Math" pitchFamily="18" charset="0"/>
              <a:cs typeface="Arial" pitchFamily="34" charset="0"/>
            </a:endParaRPr>
          </a:p>
        </p:txBody>
      </p:sp>
      <p:pic>
        <p:nvPicPr>
          <p:cNvPr id="11"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637619" y="6399236"/>
            <a:ext cx="434975" cy="458788"/>
          </a:xfrm>
          <a:prstGeom prst="rect">
            <a:avLst/>
          </a:prstGeom>
          <a:noFill/>
          <a:ln w="9525">
            <a:noFill/>
            <a:miter lim="800000"/>
            <a:headEnd/>
            <a:tailEnd/>
          </a:ln>
        </p:spPr>
      </p:pic>
      <p:pic>
        <p:nvPicPr>
          <p:cNvPr id="9" name="Picture 2" descr="H:\2015年修改\图片21.jpg"/>
          <p:cNvPicPr>
            <a:picLocks noChangeAspect="1" noChangeArrowheads="1"/>
          </p:cNvPicPr>
          <p:nvPr/>
        </p:nvPicPr>
        <p:blipFill>
          <a:blip r:embed="rId6" cstate="print"/>
          <a:srcRect/>
          <a:stretch>
            <a:fillRect/>
          </a:stretch>
        </p:blipFill>
        <p:spPr bwMode="auto">
          <a:xfrm>
            <a:off x="0" y="-24"/>
            <a:ext cx="4949825" cy="1163637"/>
          </a:xfrm>
          <a:prstGeom prst="rect">
            <a:avLst/>
          </a:prstGeom>
          <a:noFill/>
        </p:spPr>
      </p:pic>
    </p:spTree>
    <p:extLst>
      <p:ext uri="{BB962C8B-B14F-4D97-AF65-F5344CB8AC3E}">
        <p14:creationId xmlns="" xmlns:p14="http://schemas.microsoft.com/office/powerpoint/2010/main" val="2963329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9144028" cy="6639957"/>
            <a:chOff x="0" y="0"/>
            <a:chExt cx="9144028" cy="6639957"/>
          </a:xfrm>
        </p:grpSpPr>
        <p:pic>
          <p:nvPicPr>
            <p:cNvPr id="2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610218" y="4054335"/>
              <a:ext cx="5512187" cy="16069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p>
          </p:txBody>
        </p:sp>
        <p:sp>
          <p:nvSpPr>
            <p:cNvPr id="14"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5" name="TextBox 14"/>
            <p:cNvSpPr txBox="1"/>
            <p:nvPr/>
          </p:nvSpPr>
          <p:spPr>
            <a:xfrm>
              <a:off x="762000" y="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4</a:t>
              </a:r>
              <a:endParaRPr lang="en-US" altLang="zh-CN" sz="4000" b="1" i="1" dirty="0">
                <a:latin typeface="Helvetica" pitchFamily="34" charset="0"/>
                <a:ea typeface="Arial Unicode MS" pitchFamily="34" charset="-122"/>
                <a:cs typeface="Helvetica Neue"/>
              </a:endParaRPr>
            </a:p>
          </p:txBody>
        </p:sp>
        <p:sp>
          <p:nvSpPr>
            <p:cNvPr id="18" name="Isosceles Triangle 15"/>
            <p:cNvSpPr/>
            <p:nvPr/>
          </p:nvSpPr>
          <p:spPr>
            <a:xfrm flipV="1">
              <a:off x="1219201"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160553" y="306973"/>
              <a:ext cx="662361" cy="338554"/>
            </a:xfrm>
            <a:prstGeom prst="rect">
              <a:avLst/>
            </a:prstGeom>
            <a:noFill/>
          </p:spPr>
          <p:txBody>
            <a:bodyPr wrap="none" rtlCol="0">
              <a:spAutoFit/>
            </a:bodyPr>
            <a:lstStyle/>
            <a:p>
              <a:r>
                <a:rPr lang="en-US" sz="1600" b="1" i="1" dirty="0" smtClean="0">
                  <a:latin typeface="Helvetica" pitchFamily="34" charset="0"/>
                  <a:cs typeface="Helvetica Neue"/>
                </a:rPr>
                <a:t>UNIT</a:t>
              </a:r>
              <a:endParaRPr lang="en-US" sz="1600" b="1" i="1" dirty="0">
                <a:latin typeface="Helvetica" pitchFamily="34" charset="0"/>
                <a:cs typeface="Helvetica Neue"/>
              </a:endParaRPr>
            </a:p>
          </p:txBody>
        </p:sp>
        <p:pic>
          <p:nvPicPr>
            <p:cNvPr id="1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b="1" dirty="0" smtClean="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4714876" y="2714620"/>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Useful Expressions</a:t>
              </a:r>
            </a:p>
          </p:txBody>
        </p:sp>
        <p:pic>
          <p:nvPicPr>
            <p:cNvPr id="22" name="Picture 4">
              <a:hlinkClick r:id="rId6" action="ppaction://hlinksldjump"/>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TextBox 23">
              <a:hlinkClick r:id="rId8" action="ppaction://hlinksldjump"/>
            </p:cNvPr>
            <p:cNvSpPr txBox="1"/>
            <p:nvPr/>
          </p:nvSpPr>
          <p:spPr>
            <a:xfrm>
              <a:off x="4406325" y="4357694"/>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
        <p:nvSpPr>
          <p:cNvPr id="27" name="Text Box 14"/>
          <p:cNvSpPr txBox="1">
            <a:spLocks noChangeArrowheads="1"/>
          </p:cNvSpPr>
          <p:nvPr/>
        </p:nvSpPr>
        <p:spPr bwMode="auto">
          <a:xfrm>
            <a:off x="1983947" y="-71462"/>
            <a:ext cx="6374267" cy="887422"/>
          </a:xfrm>
          <a:prstGeom prst="rect">
            <a:avLst/>
          </a:prstGeom>
          <a:noFill/>
          <a:ln w="9525">
            <a:noFill/>
            <a:miter lim="800000"/>
            <a:headEnd/>
            <a:tailEnd/>
          </a:ln>
          <a:effectLst>
            <a:outerShdw sx="1000" sy="1000" algn="ctr" rotWithShape="0">
              <a:schemeClr val="tx2"/>
            </a:outerShdw>
          </a:effectLst>
        </p:spPr>
        <p:txBody>
          <a:bodyPr wrap="square">
            <a:spAutoFit/>
          </a:bodyPr>
          <a:lstStyle/>
          <a:p>
            <a:pPr>
              <a:lnSpc>
                <a:spcPts val="3100"/>
              </a:lnSpc>
            </a:pPr>
            <a:r>
              <a:rPr lang="en-US" altLang="zh-CN"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rPr>
              <a:t>Achieving sustainable environmentalism</a:t>
            </a:r>
            <a:endParaRPr lang="zh-CN" altLang="en-US"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endParaRPr>
          </a:p>
        </p:txBody>
      </p:sp>
      <p:pic>
        <p:nvPicPr>
          <p:cNvPr id="6146" name="Picture 2" descr="D:\已买图\物品\TWM0636331749_566X849.jpg"/>
          <p:cNvPicPr>
            <a:picLocks noChangeAspect="1" noChangeArrowheads="1"/>
          </p:cNvPicPr>
          <p:nvPr/>
        </p:nvPicPr>
        <p:blipFill>
          <a:blip r:embed="rId9"/>
          <a:srcRect/>
          <a:stretch>
            <a:fillRect/>
          </a:stretch>
        </p:blipFill>
        <p:spPr bwMode="auto">
          <a:xfrm>
            <a:off x="0" y="1455511"/>
            <a:ext cx="3150412" cy="4725618"/>
          </a:xfrm>
          <a:prstGeom prst="rect">
            <a:avLst/>
          </a:prstGeom>
          <a:noFill/>
        </p:spPr>
      </p:pic>
    </p:spTree>
    <p:extLst>
      <p:ext uri="{BB962C8B-B14F-4D97-AF65-F5344CB8AC3E}">
        <p14:creationId xmlns="" xmlns:p14="http://schemas.microsoft.com/office/powerpoint/2010/main" val="9087319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455440494"/>
              </p:ext>
            </p:extLst>
          </p:nvPr>
        </p:nvGraphicFramePr>
        <p:xfrm>
          <a:off x="323528" y="1412776"/>
          <a:ext cx="8424936" cy="4646551"/>
        </p:xfrm>
        <a:graphic>
          <a:graphicData uri="http://schemas.openxmlformats.org/drawingml/2006/table">
            <a:tbl>
              <a:tblPr firstRow="1" bandRow="1">
                <a:tableStyleId>{22838BEF-8BB2-4498-84A7-C5851F593DF1}</a:tableStyleId>
              </a:tblPr>
              <a:tblGrid>
                <a:gridCol w="3528392"/>
                <a:gridCol w="4896544"/>
              </a:tblGrid>
              <a:tr h="498433">
                <a:tc>
                  <a:txBody>
                    <a:bodyPr/>
                    <a:lstStyle/>
                    <a:p>
                      <a:r>
                        <a:rPr lang="en-US" altLang="zh-CN" sz="2200" b="0" dirty="0" smtClean="0">
                          <a:latin typeface="华文楷体" pitchFamily="2" charset="-122"/>
                          <a:ea typeface="华文楷体" pitchFamily="2" charset="-122"/>
                        </a:rPr>
                        <a:t>1 </a:t>
                      </a:r>
                      <a:r>
                        <a:rPr lang="zh-CN" altLang="en-US" sz="2200" b="0" dirty="0" smtClean="0">
                          <a:latin typeface="华文楷体" pitchFamily="2" charset="-122"/>
                          <a:ea typeface="华文楷体" pitchFamily="2" charset="-122"/>
                        </a:rPr>
                        <a:t>上流社会</a:t>
                      </a:r>
                      <a:endParaRPr lang="zh-CN" altLang="en-US" sz="2200" b="0" dirty="0">
                        <a:latin typeface="华文楷体" pitchFamily="2" charset="-122"/>
                        <a:ea typeface="华文楷体" pitchFamily="2" charset="-122"/>
                      </a:endParaRPr>
                    </a:p>
                  </a:txBody>
                  <a:tcPr anchor="ctr"/>
                </a:tc>
                <a:tc>
                  <a:txBody>
                    <a:bodyPr/>
                    <a:lstStyle/>
                    <a:p>
                      <a:endParaRPr lang="zh-CN" altLang="en-US" sz="2000" b="0" dirty="0">
                        <a:latin typeface="华文楷体" pitchFamily="2" charset="-122"/>
                        <a:ea typeface="华文楷体" pitchFamily="2" charset="-122"/>
                      </a:endParaRPr>
                    </a:p>
                  </a:txBody>
                  <a:tcPr anchor="ctr"/>
                </a:tc>
              </a:tr>
              <a:tr h="430261">
                <a:tc>
                  <a:txBody>
                    <a:bodyPr/>
                    <a:lstStyle/>
                    <a:p>
                      <a:r>
                        <a:rPr lang="en-US" altLang="zh-CN" sz="2200" dirty="0" smtClean="0">
                          <a:latin typeface="华文楷体" pitchFamily="2" charset="-122"/>
                          <a:ea typeface="华文楷体" pitchFamily="2" charset="-122"/>
                        </a:rPr>
                        <a:t>2 </a:t>
                      </a:r>
                      <a:r>
                        <a:rPr lang="zh-CN" altLang="en-US" sz="2200" dirty="0" smtClean="0">
                          <a:latin typeface="华文楷体" pitchFamily="2" charset="-122"/>
                          <a:ea typeface="华文楷体" pitchFamily="2" charset="-122"/>
                        </a:rPr>
                        <a:t>信仰民主</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22358">
                <a:tc>
                  <a:txBody>
                    <a:bodyPr/>
                    <a:lstStyle/>
                    <a:p>
                      <a:r>
                        <a:rPr lang="en-US" altLang="zh-CN" sz="2200" kern="1200" dirty="0" smtClean="0">
                          <a:solidFill>
                            <a:schemeClr val="dk1"/>
                          </a:solidFill>
                          <a:latin typeface="华文楷体" pitchFamily="2" charset="-122"/>
                          <a:ea typeface="华文楷体" pitchFamily="2" charset="-122"/>
                          <a:cs typeface="+mn-cs"/>
                        </a:rPr>
                        <a:t>3 </a:t>
                      </a:r>
                      <a:r>
                        <a:rPr lang="zh-CN" altLang="en-US" sz="2200" kern="1200" dirty="0" smtClean="0">
                          <a:solidFill>
                            <a:schemeClr val="dk1"/>
                          </a:solidFill>
                          <a:latin typeface="华文楷体" pitchFamily="2" charset="-122"/>
                          <a:ea typeface="华文楷体" pitchFamily="2" charset="-122"/>
                          <a:cs typeface="+mn-cs"/>
                        </a:rPr>
                        <a:t>至高原则</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200" kern="1200" dirty="0">
                        <a:solidFill>
                          <a:schemeClr val="dk1"/>
                        </a:solidFill>
                        <a:latin typeface="华文楷体" pitchFamily="2" charset="-122"/>
                        <a:ea typeface="华文楷体" pitchFamily="2" charset="-122"/>
                        <a:cs typeface="+mn-cs"/>
                      </a:endParaRPr>
                    </a:p>
                  </a:txBody>
                  <a:tcPr anchor="ctr"/>
                </a:tc>
              </a:tr>
              <a:tr h="498433">
                <a:tc>
                  <a:txBody>
                    <a:bodyPr/>
                    <a:lstStyle/>
                    <a:p>
                      <a:r>
                        <a:rPr lang="en-US" altLang="zh-CN" sz="2200" dirty="0" smtClean="0">
                          <a:latin typeface="华文楷体" pitchFamily="2" charset="-122"/>
                          <a:ea typeface="华文楷体" pitchFamily="2" charset="-122"/>
                        </a:rPr>
                        <a:t>4 </a:t>
                      </a:r>
                      <a:r>
                        <a:rPr lang="zh-CN" altLang="en-US" sz="2200" dirty="0" smtClean="0">
                          <a:latin typeface="华文楷体" pitchFamily="2" charset="-122"/>
                          <a:ea typeface="华文楷体" pitchFamily="2" charset="-122"/>
                        </a:rPr>
                        <a:t>臭氧消耗</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33309">
                <a:tc>
                  <a:txBody>
                    <a:bodyPr/>
                    <a:lstStyle/>
                    <a:p>
                      <a:r>
                        <a:rPr lang="en-US" altLang="zh-CN" sz="2200" dirty="0" smtClean="0">
                          <a:latin typeface="华文楷体" pitchFamily="2" charset="-122"/>
                          <a:ea typeface="华文楷体" pitchFamily="2" charset="-122"/>
                        </a:rPr>
                        <a:t>5 </a:t>
                      </a:r>
                      <a:r>
                        <a:rPr lang="zh-CN" altLang="en-US" sz="2200" kern="1200" dirty="0" smtClean="0">
                          <a:solidFill>
                            <a:schemeClr val="dk1"/>
                          </a:solidFill>
                          <a:latin typeface="华文楷体" pitchFamily="2" charset="-122"/>
                          <a:ea typeface="华文楷体" pitchFamily="2" charset="-122"/>
                          <a:cs typeface="+mn-cs"/>
                        </a:rPr>
                        <a:t>食物消失殆尽</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32048">
                <a:tc>
                  <a:txBody>
                    <a:bodyPr/>
                    <a:lstStyle/>
                    <a:p>
                      <a:r>
                        <a:rPr lang="en-US" altLang="zh-CN" sz="2200" dirty="0" smtClean="0">
                          <a:latin typeface="华文楷体" pitchFamily="2" charset="-122"/>
                          <a:ea typeface="华文楷体" pitchFamily="2" charset="-122"/>
                        </a:rPr>
                        <a:t>6 </a:t>
                      </a:r>
                      <a:r>
                        <a:rPr lang="zh-CN" altLang="en-US" sz="2200" dirty="0" smtClean="0">
                          <a:latin typeface="华文楷体" pitchFamily="2" charset="-122"/>
                          <a:ea typeface="华文楷体" pitchFamily="2" charset="-122"/>
                        </a:rPr>
                        <a:t>食物链</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32048">
                <a:tc>
                  <a:txBody>
                    <a:bodyPr/>
                    <a:lstStyle/>
                    <a:p>
                      <a:r>
                        <a:rPr lang="en-US" altLang="zh-CN" sz="2200" dirty="0" smtClean="0">
                          <a:latin typeface="华文楷体" pitchFamily="2" charset="-122"/>
                          <a:ea typeface="华文楷体" pitchFamily="2" charset="-122"/>
                        </a:rPr>
                        <a:t>7 </a:t>
                      </a:r>
                      <a:r>
                        <a:rPr lang="zh-CN" altLang="en-US" sz="2200" dirty="0" smtClean="0">
                          <a:latin typeface="华文楷体" pitchFamily="2" charset="-122"/>
                          <a:ea typeface="华文楷体" pitchFamily="2" charset="-122"/>
                        </a:rPr>
                        <a:t>全世界</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8 </a:t>
                      </a:r>
                      <a:r>
                        <a:rPr lang="zh-CN" altLang="en-US" sz="2200" dirty="0" smtClean="0">
                          <a:latin typeface="华文楷体" pitchFamily="2" charset="-122"/>
                          <a:ea typeface="华文楷体" pitchFamily="2" charset="-122"/>
                        </a:rPr>
                        <a:t>引起共鸣</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kern="1200" dirty="0" smtClean="0">
                          <a:solidFill>
                            <a:schemeClr val="dk1"/>
                          </a:solidFill>
                          <a:latin typeface="华文楷体" pitchFamily="2" charset="-122"/>
                          <a:ea typeface="华文楷体" pitchFamily="2" charset="-122"/>
                          <a:cs typeface="+mn-cs"/>
                        </a:rPr>
                        <a:t>9 </a:t>
                      </a:r>
                      <a:r>
                        <a:rPr lang="zh-CN" altLang="en-US" sz="2200" kern="1200" dirty="0" smtClean="0">
                          <a:solidFill>
                            <a:schemeClr val="dk1"/>
                          </a:solidFill>
                          <a:latin typeface="华文楷体" pitchFamily="2" charset="-122"/>
                          <a:ea typeface="华文楷体" pitchFamily="2" charset="-122"/>
                          <a:cs typeface="+mn-cs"/>
                        </a:rPr>
                        <a:t>公开声明</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kern="1200" dirty="0" smtClean="0">
                          <a:solidFill>
                            <a:schemeClr val="dk1"/>
                          </a:solidFill>
                          <a:latin typeface="华文楷体" pitchFamily="2" charset="-122"/>
                          <a:ea typeface="华文楷体" pitchFamily="2" charset="-122"/>
                          <a:cs typeface="+mn-cs"/>
                        </a:rPr>
                        <a:t>10</a:t>
                      </a:r>
                      <a:r>
                        <a:rPr lang="zh-CN" altLang="en-US" sz="2200" kern="1200" dirty="0" smtClean="0">
                          <a:solidFill>
                            <a:schemeClr val="dk1"/>
                          </a:solidFill>
                          <a:latin typeface="华文楷体" pitchFamily="2" charset="-122"/>
                          <a:ea typeface="华文楷体" pitchFamily="2" charset="-122"/>
                          <a:cs typeface="+mn-cs"/>
                        </a:rPr>
                        <a:t>与</a:t>
                      </a:r>
                      <a:r>
                        <a:rPr lang="en-US" altLang="zh-CN" sz="2200" kern="1200" dirty="0" smtClean="0">
                          <a:solidFill>
                            <a:schemeClr val="dk1"/>
                          </a:solidFill>
                          <a:latin typeface="华文楷体" pitchFamily="2" charset="-122"/>
                          <a:ea typeface="华文楷体" pitchFamily="2" charset="-122"/>
                          <a:cs typeface="+mn-cs"/>
                        </a:rPr>
                        <a:t>…</a:t>
                      </a:r>
                      <a:r>
                        <a:rPr lang="zh-CN" altLang="en-US" sz="2200" kern="1200" dirty="0" smtClean="0">
                          <a:solidFill>
                            <a:schemeClr val="dk1"/>
                          </a:solidFill>
                          <a:latin typeface="华文楷体" pitchFamily="2" charset="-122"/>
                          <a:ea typeface="华文楷体" pitchFamily="2" charset="-122"/>
                          <a:cs typeface="+mn-cs"/>
                        </a:rPr>
                        <a:t>格格不入</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923928" y="1562925"/>
            <a:ext cx="4824536" cy="328551"/>
          </a:xfrm>
          <a:prstGeom prst="rect">
            <a:avLst/>
          </a:prstGeom>
          <a:noFill/>
        </p:spPr>
        <p:txBody>
          <a:bodyPr wrap="square" rtlCol="0">
            <a:spAutoFit/>
          </a:bodyPr>
          <a:lstStyle/>
          <a:p>
            <a:pPr indent="-185738">
              <a:lnSpc>
                <a:spcPct val="60000"/>
              </a:lnSpc>
              <a:spcBef>
                <a:spcPct val="50000"/>
              </a:spcBef>
            </a:pPr>
            <a:r>
              <a:rPr lang="en-US" altLang="zh-CN" sz="2400" dirty="0" smtClean="0">
                <a:latin typeface="Helvetica" pitchFamily="34" charset="0"/>
                <a:ea typeface="Cambria Math" pitchFamily="18" charset="0"/>
                <a:cs typeface="Arial" pitchFamily="34" charset="0"/>
              </a:rPr>
              <a:t>polite society</a:t>
            </a:r>
            <a:endParaRPr lang="zh-CN" altLang="en-US" sz="2400" dirty="0" smtClean="0">
              <a:latin typeface="Helvetica" pitchFamily="34" charset="0"/>
              <a:ea typeface="Cambria Math" pitchFamily="18" charset="0"/>
              <a:cs typeface="Arial" pitchFamily="34" charset="0"/>
            </a:endParaRPr>
          </a:p>
        </p:txBody>
      </p:sp>
      <p:sp>
        <p:nvSpPr>
          <p:cNvPr id="7" name="TextBox 6"/>
          <p:cNvSpPr txBox="1"/>
          <p:nvPr/>
        </p:nvSpPr>
        <p:spPr>
          <a:xfrm>
            <a:off x="3923928" y="2055677"/>
            <a:ext cx="4824536" cy="328551"/>
          </a:xfrm>
          <a:prstGeom prst="rect">
            <a:avLst/>
          </a:prstGeom>
          <a:noFill/>
        </p:spPr>
        <p:txBody>
          <a:bodyPr wrap="square" rtlCol="0">
            <a:spAutoFit/>
          </a:bodyPr>
          <a:lstStyle/>
          <a:p>
            <a:pPr indent="-185738">
              <a:lnSpc>
                <a:spcPct val="60000"/>
              </a:lnSpc>
              <a:spcBef>
                <a:spcPct val="50000"/>
              </a:spcBef>
            </a:pPr>
            <a:r>
              <a:rPr lang="en-US" altLang="zh-CN" sz="2400" dirty="0" smtClean="0">
                <a:latin typeface="Helvetica" pitchFamily="34" charset="0"/>
                <a:ea typeface="Cambria Math" pitchFamily="18" charset="0"/>
                <a:cs typeface="Arial" pitchFamily="34" charset="0"/>
              </a:rPr>
              <a:t>belief in democracy</a:t>
            </a:r>
            <a:endParaRPr lang="zh-CN" altLang="en-US" sz="2400" dirty="0" smtClean="0">
              <a:latin typeface="Helvetica" pitchFamily="34" charset="0"/>
              <a:ea typeface="Cambria Math" pitchFamily="18" charset="0"/>
              <a:cs typeface="Arial" pitchFamily="34" charset="0"/>
            </a:endParaRPr>
          </a:p>
        </p:txBody>
      </p:sp>
      <p:sp>
        <p:nvSpPr>
          <p:cNvPr id="8" name="TextBox 7"/>
          <p:cNvSpPr txBox="1"/>
          <p:nvPr/>
        </p:nvSpPr>
        <p:spPr>
          <a:xfrm>
            <a:off x="3923928" y="2453762"/>
            <a:ext cx="4824536" cy="328551"/>
          </a:xfrm>
          <a:prstGeom prst="rect">
            <a:avLst/>
          </a:prstGeom>
          <a:noFill/>
        </p:spPr>
        <p:txBody>
          <a:bodyPr wrap="square" rtlCol="0">
            <a:spAutoFit/>
          </a:bodyPr>
          <a:lstStyle/>
          <a:p>
            <a:pPr indent="-185738">
              <a:lnSpc>
                <a:spcPct val="60000"/>
              </a:lnSpc>
              <a:spcBef>
                <a:spcPct val="50000"/>
              </a:spcBef>
            </a:pPr>
            <a:r>
              <a:rPr lang="en-US" altLang="zh-CN" sz="2400" dirty="0" smtClean="0">
                <a:latin typeface="Helvetica" pitchFamily="34" charset="0"/>
                <a:ea typeface="Cambria Math" pitchFamily="18" charset="0"/>
                <a:cs typeface="Arial" pitchFamily="34" charset="0"/>
              </a:rPr>
              <a:t>definitive rule of</a:t>
            </a:r>
            <a:endParaRPr lang="en-US" altLang="zh-CN" sz="2400" dirty="0">
              <a:latin typeface="Helvetica" pitchFamily="34" charset="0"/>
              <a:ea typeface="Cambria Math" pitchFamily="18" charset="0"/>
              <a:cs typeface="Arial" pitchFamily="34" charset="0"/>
            </a:endParaRPr>
          </a:p>
        </p:txBody>
      </p:sp>
      <p:sp>
        <p:nvSpPr>
          <p:cNvPr id="9" name="TextBox 8"/>
          <p:cNvSpPr txBox="1"/>
          <p:nvPr/>
        </p:nvSpPr>
        <p:spPr>
          <a:xfrm>
            <a:off x="3923928" y="2907844"/>
            <a:ext cx="4824536" cy="328551"/>
          </a:xfrm>
          <a:prstGeom prst="rect">
            <a:avLst/>
          </a:prstGeom>
          <a:noFill/>
        </p:spPr>
        <p:txBody>
          <a:bodyPr wrap="square" rtlCol="0">
            <a:spAutoFit/>
          </a:bodyPr>
          <a:lstStyle/>
          <a:p>
            <a:pPr indent="-185738">
              <a:lnSpc>
                <a:spcPct val="60000"/>
              </a:lnSpc>
              <a:spcBef>
                <a:spcPct val="50000"/>
              </a:spcBef>
            </a:pPr>
            <a:r>
              <a:rPr lang="en-US" altLang="zh-CN" sz="2400" dirty="0" smtClean="0">
                <a:latin typeface="Helvetica" pitchFamily="34" charset="0"/>
                <a:ea typeface="Cambria Math" pitchFamily="18" charset="0"/>
                <a:cs typeface="Arial" pitchFamily="34" charset="0"/>
              </a:rPr>
              <a:t>ozone completion</a:t>
            </a:r>
          </a:p>
        </p:txBody>
      </p:sp>
      <p:sp>
        <p:nvSpPr>
          <p:cNvPr id="10" name="TextBox 9"/>
          <p:cNvSpPr txBox="1"/>
          <p:nvPr/>
        </p:nvSpPr>
        <p:spPr>
          <a:xfrm>
            <a:off x="3923928" y="3386000"/>
            <a:ext cx="4824536" cy="328551"/>
          </a:xfrm>
          <a:prstGeom prst="rect">
            <a:avLst/>
          </a:prstGeom>
          <a:noFill/>
        </p:spPr>
        <p:txBody>
          <a:bodyPr wrap="square" rtlCol="0">
            <a:spAutoFit/>
          </a:bodyPr>
          <a:lstStyle/>
          <a:p>
            <a:pPr indent="-185738">
              <a:lnSpc>
                <a:spcPct val="60000"/>
              </a:lnSpc>
              <a:spcBef>
                <a:spcPct val="50000"/>
              </a:spcBef>
            </a:pPr>
            <a:r>
              <a:rPr lang="en-US" altLang="zh-CN" sz="2400" dirty="0" smtClean="0">
                <a:latin typeface="Helvetica" pitchFamily="34" charset="0"/>
                <a:ea typeface="Cambria Math" pitchFamily="18" charset="0"/>
                <a:cs typeface="Arial" pitchFamily="34" charset="0"/>
              </a:rPr>
              <a:t>empty breadbasket</a:t>
            </a:r>
          </a:p>
        </p:txBody>
      </p:sp>
      <p:sp>
        <p:nvSpPr>
          <p:cNvPr id="11" name="TextBox 10"/>
          <p:cNvSpPr txBox="1"/>
          <p:nvPr/>
        </p:nvSpPr>
        <p:spPr>
          <a:xfrm>
            <a:off x="3923928" y="3843948"/>
            <a:ext cx="4824536" cy="328551"/>
          </a:xfrm>
          <a:prstGeom prst="rect">
            <a:avLst/>
          </a:prstGeom>
          <a:noFill/>
        </p:spPr>
        <p:txBody>
          <a:bodyPr wrap="square" rtlCol="0">
            <a:spAutoFit/>
          </a:bodyPr>
          <a:lstStyle/>
          <a:p>
            <a:pPr indent="-185738">
              <a:lnSpc>
                <a:spcPct val="60000"/>
              </a:lnSpc>
              <a:spcBef>
                <a:spcPct val="50000"/>
              </a:spcBef>
            </a:pPr>
            <a:r>
              <a:rPr lang="en-US" altLang="zh-CN" sz="2400" dirty="0" smtClean="0">
                <a:latin typeface="Helvetica" pitchFamily="34" charset="0"/>
                <a:ea typeface="Cambria Math" pitchFamily="18" charset="0"/>
                <a:cs typeface="Arial" pitchFamily="34" charset="0"/>
              </a:rPr>
              <a:t>food chain</a:t>
            </a:r>
            <a:endParaRPr lang="en-US" altLang="zh-CN" sz="2400" dirty="0">
              <a:latin typeface="Helvetica" pitchFamily="34" charset="0"/>
              <a:ea typeface="Cambria Math" pitchFamily="18" charset="0"/>
              <a:cs typeface="Arial" pitchFamily="34" charset="0"/>
            </a:endParaRPr>
          </a:p>
        </p:txBody>
      </p:sp>
      <p:sp>
        <p:nvSpPr>
          <p:cNvPr id="12" name="TextBox 11"/>
          <p:cNvSpPr txBox="1"/>
          <p:nvPr/>
        </p:nvSpPr>
        <p:spPr>
          <a:xfrm>
            <a:off x="3923928" y="4275996"/>
            <a:ext cx="4824536" cy="328551"/>
          </a:xfrm>
          <a:prstGeom prst="rect">
            <a:avLst/>
          </a:prstGeom>
          <a:noFill/>
        </p:spPr>
        <p:txBody>
          <a:bodyPr wrap="square" rtlCol="0">
            <a:spAutoFit/>
          </a:bodyPr>
          <a:lstStyle/>
          <a:p>
            <a:pPr indent="-185738">
              <a:lnSpc>
                <a:spcPct val="60000"/>
              </a:lnSpc>
              <a:spcBef>
                <a:spcPct val="50000"/>
              </a:spcBef>
            </a:pPr>
            <a:r>
              <a:rPr lang="en-US" altLang="zh-CN" sz="2400" dirty="0" smtClean="0">
                <a:latin typeface="Helvetica" pitchFamily="34" charset="0"/>
                <a:ea typeface="Cambria Math" pitchFamily="18" charset="0"/>
                <a:cs typeface="Arial" pitchFamily="34" charset="0"/>
              </a:rPr>
              <a:t>all corners of the atlas</a:t>
            </a:r>
            <a:endParaRPr lang="en-US" altLang="zh-CN" sz="2400" dirty="0">
              <a:latin typeface="Helvetica" pitchFamily="34" charset="0"/>
              <a:ea typeface="Cambria Math" pitchFamily="18" charset="0"/>
              <a:cs typeface="Arial" pitchFamily="34" charset="0"/>
            </a:endParaRPr>
          </a:p>
        </p:txBody>
      </p:sp>
      <p:sp>
        <p:nvSpPr>
          <p:cNvPr id="13" name="TextBox 12"/>
          <p:cNvSpPr txBox="1"/>
          <p:nvPr/>
        </p:nvSpPr>
        <p:spPr>
          <a:xfrm>
            <a:off x="3923928" y="4708044"/>
            <a:ext cx="4824536" cy="313932"/>
          </a:xfrm>
          <a:prstGeom prst="rect">
            <a:avLst/>
          </a:prstGeom>
          <a:noFill/>
        </p:spPr>
        <p:txBody>
          <a:bodyPr wrap="square" rtlCol="0">
            <a:spAutoFit/>
          </a:bodyPr>
          <a:lstStyle/>
          <a:p>
            <a:pPr indent="-185738">
              <a:lnSpc>
                <a:spcPct val="60000"/>
              </a:lnSpc>
              <a:spcBef>
                <a:spcPct val="50000"/>
              </a:spcBef>
              <a:defRPr/>
            </a:pPr>
            <a:r>
              <a:rPr lang="en-US" altLang="zh-CN" sz="2400" dirty="0" smtClean="0">
                <a:latin typeface="Helvetica" pitchFamily="34" charset="0"/>
                <a:ea typeface="Cambria Math" pitchFamily="18" charset="0"/>
                <a:cs typeface="Arial" pitchFamily="34" charset="0"/>
              </a:rPr>
              <a:t>strike a chord with …</a:t>
            </a:r>
            <a:endParaRPr lang="en-US" altLang="zh-CN" sz="2400" dirty="0">
              <a:latin typeface="Helvetica" pitchFamily="34" charset="0"/>
              <a:ea typeface="Cambria Math" pitchFamily="18" charset="0"/>
              <a:cs typeface="Arial" pitchFamily="34" charset="0"/>
            </a:endParaRPr>
          </a:p>
        </p:txBody>
      </p:sp>
      <p:sp>
        <p:nvSpPr>
          <p:cNvPr id="14" name="TextBox 13"/>
          <p:cNvSpPr txBox="1"/>
          <p:nvPr/>
        </p:nvSpPr>
        <p:spPr>
          <a:xfrm>
            <a:off x="3923928" y="5212100"/>
            <a:ext cx="4824536" cy="32855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t>declare openly</a:t>
            </a:r>
            <a:endParaRPr lang="en-US" altLang="zh-CN" sz="2400" dirty="0"/>
          </a:p>
        </p:txBody>
      </p:sp>
      <p:sp>
        <p:nvSpPr>
          <p:cNvPr id="15" name="TextBox 14"/>
          <p:cNvSpPr txBox="1"/>
          <p:nvPr/>
        </p:nvSpPr>
        <p:spPr>
          <a:xfrm>
            <a:off x="3923928" y="5690256"/>
            <a:ext cx="4824536" cy="32855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t>run against the grains of</a:t>
            </a:r>
            <a:endParaRPr lang="en-US" altLang="zh-CN" sz="2400" dirty="0"/>
          </a:p>
        </p:txBody>
      </p:sp>
      <p:pic>
        <p:nvPicPr>
          <p:cNvPr id="68610" name="Picture 2" descr="H:\2015年修改\图片22.jpg"/>
          <p:cNvPicPr>
            <a:picLocks noChangeAspect="1" noChangeArrowheads="1"/>
          </p:cNvPicPr>
          <p:nvPr/>
        </p:nvPicPr>
        <p:blipFill>
          <a:blip r:embed="rId3" cstate="print"/>
          <a:srcRect r="5201"/>
          <a:stretch>
            <a:fillRect/>
          </a:stretch>
        </p:blipFill>
        <p:spPr bwMode="auto">
          <a:xfrm>
            <a:off x="0" y="0"/>
            <a:ext cx="9144000" cy="1279525"/>
          </a:xfrm>
          <a:prstGeom prst="rect">
            <a:avLst/>
          </a:prstGeom>
          <a:noFill/>
        </p:spPr>
      </p:pic>
    </p:spTree>
    <p:extLst>
      <p:ext uri="{BB962C8B-B14F-4D97-AF65-F5344CB8AC3E}">
        <p14:creationId xmlns="" xmlns:p14="http://schemas.microsoft.com/office/powerpoint/2010/main" val="12300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cstate="print"/>
          <a:srcRect/>
          <a:stretch>
            <a:fillRect/>
          </a:stretch>
        </p:blipFill>
        <p:spPr bwMode="auto">
          <a:xfrm>
            <a:off x="-7938" y="9525"/>
            <a:ext cx="4645026" cy="1187450"/>
          </a:xfrm>
          <a:prstGeom prst="rect">
            <a:avLst/>
          </a:prstGeom>
          <a:noFill/>
          <a:ln w="9525">
            <a:noFill/>
            <a:miter lim="800000"/>
            <a:headEnd/>
            <a:tailEnd/>
          </a:ln>
        </p:spPr>
      </p:pic>
      <p:grpSp>
        <p:nvGrpSpPr>
          <p:cNvPr id="2" name="组合 6"/>
          <p:cNvGrpSpPr>
            <a:grpSpLocks/>
          </p:cNvGrpSpPr>
          <p:nvPr/>
        </p:nvGrpSpPr>
        <p:grpSpPr bwMode="auto">
          <a:xfrm>
            <a:off x="142844" y="1214422"/>
            <a:ext cx="9314535" cy="5140340"/>
            <a:chOff x="123677" y="1024432"/>
            <a:chExt cx="9140894" cy="4777164"/>
          </a:xfrm>
        </p:grpSpPr>
        <p:pic>
          <p:nvPicPr>
            <p:cNvPr id="11270" name="Picture 1" descr="H:\2015年修改\图片3.jpg"/>
            <p:cNvPicPr>
              <a:picLocks noChangeAspect="1" noChangeArrowheads="1"/>
            </p:cNvPicPr>
            <p:nvPr/>
          </p:nvPicPr>
          <p:blipFill>
            <a:blip r:embed="rId4" cstate="print"/>
            <a:srcRect/>
            <a:stretch>
              <a:fillRect/>
            </a:stretch>
          </p:blipFill>
          <p:spPr bwMode="auto">
            <a:xfrm>
              <a:off x="388910" y="2219466"/>
              <a:ext cx="8455025" cy="3582130"/>
            </a:xfrm>
            <a:prstGeom prst="rect">
              <a:avLst/>
            </a:prstGeom>
            <a:noFill/>
            <a:ln w="9525">
              <a:noFill/>
              <a:miter lim="800000"/>
              <a:headEnd/>
              <a:tailEnd/>
            </a:ln>
          </p:spPr>
        </p:pic>
        <p:sp>
          <p:nvSpPr>
            <p:cNvPr id="11271" name="TextBox 22"/>
            <p:cNvSpPr txBox="1">
              <a:spLocks noChangeArrowheads="1"/>
            </p:cNvSpPr>
            <p:nvPr/>
          </p:nvSpPr>
          <p:spPr bwMode="auto">
            <a:xfrm>
              <a:off x="123677" y="1024432"/>
              <a:ext cx="9140894" cy="1283566"/>
            </a:xfrm>
            <a:prstGeom prst="rect">
              <a:avLst/>
            </a:prstGeom>
            <a:noFill/>
            <a:ln w="9525">
              <a:noFill/>
              <a:miter lim="800000"/>
              <a:headEnd/>
              <a:tailEnd/>
            </a:ln>
          </p:spPr>
          <p:txBody>
            <a:bodyPr wrap="square">
              <a:spAutoFit/>
            </a:bodyPr>
            <a:lstStyle/>
            <a:p>
              <a:pPr marL="723900" indent="-723900">
                <a:lnSpc>
                  <a:spcPct val="120000"/>
                </a:lnSpc>
              </a:pPr>
              <a:r>
                <a:rPr lang="en-US" sz="2400" dirty="0" smtClean="0">
                  <a:latin typeface="Helvetica" pitchFamily="2" charset="0"/>
                </a:rPr>
                <a:t>     2.To build a green city, besides the measures given in the    passage such as building more healthy parks and reducing pollution, what other measures can you think of? </a:t>
              </a:r>
              <a:endParaRPr lang="zh-CN" altLang="en-US" sz="2400" dirty="0" smtClean="0">
                <a:latin typeface="Helvetica" pitchFamily="2" charset="0"/>
              </a:endParaRPr>
            </a:p>
          </p:txBody>
        </p:sp>
      </p:grpSp>
      <p:sp>
        <p:nvSpPr>
          <p:cNvPr id="11" name="TextBox 10"/>
          <p:cNvSpPr txBox="1">
            <a:spLocks noChangeArrowheads="1"/>
          </p:cNvSpPr>
          <p:nvPr/>
        </p:nvSpPr>
        <p:spPr bwMode="auto">
          <a:xfrm>
            <a:off x="1142976" y="2786058"/>
            <a:ext cx="7715304" cy="3153940"/>
          </a:xfrm>
          <a:prstGeom prst="rect">
            <a:avLst/>
          </a:prstGeom>
          <a:noFill/>
          <a:ln w="9525">
            <a:noFill/>
            <a:miter lim="800000"/>
            <a:headEnd/>
            <a:tailEnd/>
          </a:ln>
        </p:spPr>
        <p:txBody>
          <a:bodyPr wrap="square">
            <a:spAutoFit/>
          </a:bodyPr>
          <a:lstStyle/>
          <a:p>
            <a:pPr fontAlgn="auto">
              <a:lnSpc>
                <a:spcPct val="120000"/>
              </a:lnSpc>
              <a:spcBef>
                <a:spcPts val="0"/>
              </a:spcBef>
              <a:spcAft>
                <a:spcPts val="0"/>
              </a:spcAft>
              <a:defRPr/>
            </a:pPr>
            <a:endParaRPr lang="en-US" altLang="zh-CN" sz="2400" dirty="0">
              <a:latin typeface="Helvetica"/>
              <a:ea typeface="Cambria Math" pitchFamily="18" charset="0"/>
              <a:cs typeface="Arial" charset="0"/>
            </a:endParaRPr>
          </a:p>
          <a:p>
            <a:pPr>
              <a:lnSpc>
                <a:spcPct val="120000"/>
              </a:lnSpc>
            </a:pPr>
            <a:r>
              <a:rPr lang="en-US" sz="2400" dirty="0" smtClean="0">
                <a:latin typeface="Helvetica" pitchFamily="2" charset="0"/>
              </a:rPr>
              <a:t>To build a green city, other measures may include water quality control, efficient recycling and waste management, use of renewable energy sources, increase of city residents’ awareness of environmental protection, and easy access to products and services that make green lifestyle choices easy.</a:t>
            </a:r>
            <a:endParaRPr lang="zh-CN" altLang="en-US" sz="2400" dirty="0" smtClean="0">
              <a:latin typeface="Helvetica" pitchFamily="2" charset="0"/>
            </a:endParaRPr>
          </a:p>
        </p:txBody>
      </p:sp>
      <p:sp>
        <p:nvSpPr>
          <p:cNvPr id="9" name="TextBox 8"/>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0" name="矩形 12"/>
          <p:cNvSpPr>
            <a:spLocks noChangeArrowheads="1"/>
          </p:cNvSpPr>
          <p:nvPr/>
        </p:nvSpPr>
        <p:spPr bwMode="auto">
          <a:xfrm>
            <a:off x="5140358" y="28572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2" name="Picture 4">
            <a:hlinkClick r:id="rId5" action="ppaction://hlinksldjump"/>
          </p:cNvPr>
          <p:cNvPicPr>
            <a:picLocks noChangeAspect="1" noChangeArrowheads="1"/>
          </p:cNvPicPr>
          <p:nvPr/>
        </p:nvPicPr>
        <p:blipFill>
          <a:blip r:embed="rId6" cstate="print"/>
          <a:srcRect/>
          <a:stretch>
            <a:fillRect/>
          </a:stretch>
        </p:blipFill>
        <p:spPr bwMode="auto">
          <a:xfrm>
            <a:off x="8593777" y="6354762"/>
            <a:ext cx="434975" cy="458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2183619086"/>
              </p:ext>
            </p:extLst>
          </p:nvPr>
        </p:nvGraphicFramePr>
        <p:xfrm>
          <a:off x="500034" y="1751910"/>
          <a:ext cx="8286808" cy="3477290"/>
        </p:xfrm>
        <a:graphic>
          <a:graphicData uri="http://schemas.openxmlformats.org/drawingml/2006/table">
            <a:tbl>
              <a:tblPr firstRow="1" bandRow="1">
                <a:tableStyleId>{22838BEF-8BB2-4498-84A7-C5851F593DF1}</a:tableStyleId>
              </a:tblPr>
              <a:tblGrid>
                <a:gridCol w="3020425"/>
                <a:gridCol w="5266383"/>
              </a:tblGrid>
              <a:tr h="485816">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11 </a:t>
                      </a:r>
                      <a:r>
                        <a:rPr lang="zh-CN" altLang="en-US" sz="2200" b="0" kern="1200" dirty="0" smtClean="0">
                          <a:solidFill>
                            <a:schemeClr val="dk1"/>
                          </a:solidFill>
                          <a:latin typeface="华文楷体" pitchFamily="2" charset="-122"/>
                          <a:ea typeface="华文楷体" pitchFamily="2" charset="-122"/>
                          <a:cs typeface="+mn-cs"/>
                        </a:rPr>
                        <a:t>使几百万人失去家</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1144">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12 </a:t>
                      </a:r>
                      <a:r>
                        <a:rPr lang="zh-CN" altLang="en-US" sz="2200" b="0" kern="1200" dirty="0" smtClean="0">
                          <a:solidFill>
                            <a:schemeClr val="dk1"/>
                          </a:solidFill>
                          <a:latin typeface="华文楷体" pitchFamily="2" charset="-122"/>
                          <a:ea typeface="华文楷体" pitchFamily="2" charset="-122"/>
                          <a:cs typeface="+mn-cs"/>
                        </a:rPr>
                        <a:t>非此即彼的主张</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13 </a:t>
                      </a:r>
                      <a:r>
                        <a:rPr lang="zh-CN" altLang="en-US" sz="2200" b="0" kern="1200" dirty="0" smtClean="0">
                          <a:solidFill>
                            <a:schemeClr val="dk1"/>
                          </a:solidFill>
                          <a:latin typeface="华文楷体" pitchFamily="2" charset="-122"/>
                          <a:ea typeface="华文楷体" pitchFamily="2" charset="-122"/>
                          <a:cs typeface="+mn-cs"/>
                        </a:rPr>
                        <a:t>繁衍地  </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14 </a:t>
                      </a:r>
                      <a:r>
                        <a:rPr lang="zh-CN" altLang="en-US" sz="2200" b="0" kern="1200" dirty="0" smtClean="0">
                          <a:solidFill>
                            <a:schemeClr val="dk1"/>
                          </a:solidFill>
                          <a:latin typeface="华文楷体" pitchFamily="2" charset="-122"/>
                          <a:ea typeface="华文楷体" pitchFamily="2" charset="-122"/>
                          <a:cs typeface="+mn-cs"/>
                        </a:rPr>
                        <a:t>鱼和熊掌兼得</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15 </a:t>
                      </a:r>
                      <a:r>
                        <a:rPr lang="zh-CN" altLang="en-US" sz="2200" b="0" kern="1200" dirty="0" smtClean="0">
                          <a:solidFill>
                            <a:schemeClr val="dk1"/>
                          </a:solidFill>
                          <a:latin typeface="华文楷体" pitchFamily="2" charset="-122"/>
                          <a:ea typeface="华文楷体" pitchFamily="2" charset="-122"/>
                          <a:cs typeface="+mn-cs"/>
                        </a:rPr>
                        <a:t>面对</a:t>
                      </a:r>
                      <a:r>
                        <a:rPr lang="en-US" altLang="zh-CN" sz="220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僵局</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06598">
                <a:tc>
                  <a:txBody>
                    <a:bodyPr/>
                    <a:lstStyle/>
                    <a:p>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16 </a:t>
                      </a:r>
                      <a:r>
                        <a:rPr lang="zh-CN" altLang="en-US" sz="2200" b="0" kern="1200" dirty="0" smtClean="0">
                          <a:solidFill>
                            <a:schemeClr val="dk1"/>
                          </a:solidFill>
                          <a:latin typeface="华文楷体" pitchFamily="2" charset="-122"/>
                          <a:ea typeface="华文楷体" pitchFamily="2" charset="-122"/>
                          <a:cs typeface="+mn-cs"/>
                        </a:rPr>
                        <a:t>密不可分</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17 </a:t>
                      </a:r>
                      <a:r>
                        <a:rPr lang="zh-CN" altLang="en-US" sz="2200" b="0" kern="1200" dirty="0" smtClean="0">
                          <a:solidFill>
                            <a:schemeClr val="dk1"/>
                          </a:solidFill>
                          <a:latin typeface="华文楷体" pitchFamily="2" charset="-122"/>
                          <a:ea typeface="华文楷体" pitchFamily="2" charset="-122"/>
                          <a:cs typeface="+mn-cs"/>
                        </a:rPr>
                        <a:t>思维模式</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bl>
          </a:graphicData>
        </a:graphic>
      </p:graphicFrame>
      <p:sp>
        <p:nvSpPr>
          <p:cNvPr id="7" name="TextBox 6"/>
          <p:cNvSpPr txBox="1"/>
          <p:nvPr/>
        </p:nvSpPr>
        <p:spPr>
          <a:xfrm>
            <a:off x="3533678" y="1743199"/>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leave millions homeless …</a:t>
            </a:r>
            <a:endParaRPr lang="en-US" altLang="zh-CN" sz="2400" dirty="0">
              <a:latin typeface="Helvetica" pitchFamily="34" charset="0"/>
              <a:ea typeface="Cambria Math" pitchFamily="18" charset="0"/>
              <a:cs typeface="Arial" pitchFamily="34" charset="0"/>
            </a:endParaRPr>
          </a:p>
        </p:txBody>
      </p:sp>
      <p:sp>
        <p:nvSpPr>
          <p:cNvPr id="8" name="TextBox 7"/>
          <p:cNvSpPr txBox="1"/>
          <p:nvPr/>
        </p:nvSpPr>
        <p:spPr>
          <a:xfrm>
            <a:off x="3533678" y="2247255"/>
            <a:ext cx="5610322"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either-or proposition</a:t>
            </a:r>
            <a:endParaRPr lang="en-US" altLang="zh-CN" sz="2400" dirty="0">
              <a:latin typeface="Helvetica" pitchFamily="34" charset="0"/>
              <a:ea typeface="Cambria Math" pitchFamily="18" charset="0"/>
              <a:cs typeface="Arial" pitchFamily="34" charset="0"/>
            </a:endParaRPr>
          </a:p>
        </p:txBody>
      </p:sp>
      <p:sp>
        <p:nvSpPr>
          <p:cNvPr id="9" name="TextBox 8"/>
          <p:cNvSpPr txBox="1"/>
          <p:nvPr/>
        </p:nvSpPr>
        <p:spPr>
          <a:xfrm>
            <a:off x="3500430" y="4767535"/>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frame of mind</a:t>
            </a:r>
            <a:endParaRPr lang="en-US" altLang="zh-CN" sz="2400" dirty="0">
              <a:latin typeface="Helvetica" pitchFamily="34" charset="0"/>
              <a:ea typeface="Cambria Math" pitchFamily="18" charset="0"/>
              <a:cs typeface="Arial" pitchFamily="34" charset="0"/>
            </a:endParaRPr>
          </a:p>
        </p:txBody>
      </p:sp>
      <p:sp>
        <p:nvSpPr>
          <p:cNvPr id="10" name="TextBox 9"/>
          <p:cNvSpPr txBox="1"/>
          <p:nvPr/>
        </p:nvSpPr>
        <p:spPr>
          <a:xfrm>
            <a:off x="3533678" y="2860252"/>
            <a:ext cx="5211915" cy="424732"/>
          </a:xfrm>
          <a:prstGeom prst="rect">
            <a:avLst/>
          </a:prstGeom>
          <a:noFill/>
        </p:spPr>
        <p:txBody>
          <a:bodyPr wrap="square" rtlCol="0">
            <a:spAutoFit/>
          </a:bodyPr>
          <a:lstStyle/>
          <a:p>
            <a:pPr>
              <a:lnSpc>
                <a:spcPct val="90000"/>
              </a:lnSpc>
            </a:pPr>
            <a:r>
              <a:rPr lang="en-US" altLang="zh-CN" sz="2400" dirty="0" smtClean="0">
                <a:latin typeface="Helvetica" pitchFamily="34" charset="0"/>
                <a:ea typeface="Cambria Math" pitchFamily="18" charset="0"/>
                <a:cs typeface="Arial" pitchFamily="34" charset="0"/>
              </a:rPr>
              <a:t>birthing grounds</a:t>
            </a:r>
            <a:endParaRPr lang="en-US" altLang="zh-CN" sz="2400" dirty="0">
              <a:latin typeface="Helvetica" pitchFamily="34" charset="0"/>
              <a:ea typeface="Cambria Math" pitchFamily="18" charset="0"/>
              <a:cs typeface="Arial" pitchFamily="34" charset="0"/>
            </a:endParaRPr>
          </a:p>
        </p:txBody>
      </p:sp>
      <p:sp>
        <p:nvSpPr>
          <p:cNvPr id="11" name="TextBox 10"/>
          <p:cNvSpPr txBox="1"/>
          <p:nvPr/>
        </p:nvSpPr>
        <p:spPr>
          <a:xfrm>
            <a:off x="3533678" y="3292300"/>
            <a:ext cx="5211915" cy="424732"/>
          </a:xfrm>
          <a:prstGeom prst="rect">
            <a:avLst/>
          </a:prstGeom>
          <a:noFill/>
        </p:spPr>
        <p:txBody>
          <a:bodyPr wrap="square" rtlCol="0">
            <a:spAutoFit/>
          </a:bodyPr>
          <a:lstStyle/>
          <a:p>
            <a:pPr>
              <a:lnSpc>
                <a:spcPct val="90000"/>
              </a:lnSpc>
            </a:pPr>
            <a:r>
              <a:rPr lang="en-US" altLang="zh-CN" sz="2400" dirty="0" smtClean="0">
                <a:latin typeface="Helvetica" pitchFamily="34" charset="0"/>
                <a:ea typeface="Cambria Math" pitchFamily="18" charset="0"/>
                <a:cs typeface="Arial" pitchFamily="34" charset="0"/>
              </a:rPr>
              <a:t>have the cake and eat it too</a:t>
            </a:r>
          </a:p>
        </p:txBody>
      </p:sp>
      <p:sp>
        <p:nvSpPr>
          <p:cNvPr id="12" name="TextBox 11"/>
          <p:cNvSpPr txBox="1"/>
          <p:nvPr/>
        </p:nvSpPr>
        <p:spPr>
          <a:xfrm>
            <a:off x="3533678" y="3759423"/>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in the standoff of </a:t>
            </a:r>
            <a:endParaRPr lang="en-US" altLang="zh-CN" sz="2400" dirty="0">
              <a:latin typeface="Helvetica" pitchFamily="34" charset="0"/>
              <a:ea typeface="Cambria Math" pitchFamily="18" charset="0"/>
              <a:cs typeface="Arial" pitchFamily="34" charset="0"/>
            </a:endParaRPr>
          </a:p>
        </p:txBody>
      </p:sp>
      <p:sp>
        <p:nvSpPr>
          <p:cNvPr id="13" name="TextBox 12"/>
          <p:cNvSpPr txBox="1"/>
          <p:nvPr/>
        </p:nvSpPr>
        <p:spPr>
          <a:xfrm>
            <a:off x="3533678" y="4386333"/>
            <a:ext cx="5229322" cy="313932"/>
          </a:xfrm>
          <a:prstGeom prst="rect">
            <a:avLst/>
          </a:prstGeom>
          <a:noFill/>
        </p:spPr>
        <p:txBody>
          <a:bodyPr wrap="square" rtlCol="0">
            <a:spAutoFit/>
          </a:bodyPr>
          <a:lstStyle/>
          <a:p>
            <a:pPr indent="-185738">
              <a:lnSpc>
                <a:spcPct val="60000"/>
              </a:lnSpc>
              <a:spcBef>
                <a:spcPct val="50000"/>
              </a:spcBef>
              <a:defRPr/>
            </a:pPr>
            <a:r>
              <a:rPr lang="en-US" altLang="zh-CN" sz="2400" dirty="0" smtClean="0">
                <a:latin typeface="Helvetica" pitchFamily="34" charset="0"/>
                <a:ea typeface="Cambria Math" pitchFamily="18" charset="0"/>
                <a:cs typeface="Arial" pitchFamily="34" charset="0"/>
              </a:rPr>
              <a:t>be </a:t>
            </a:r>
            <a:r>
              <a:rPr lang="en-US" altLang="zh-CN" sz="2400" dirty="0" err="1" smtClean="0">
                <a:latin typeface="Helvetica" pitchFamily="34" charset="0"/>
                <a:ea typeface="Cambria Math" pitchFamily="18" charset="0"/>
                <a:cs typeface="Arial" pitchFamily="34" charset="0"/>
              </a:rPr>
              <a:t>inseparately</a:t>
            </a:r>
            <a:r>
              <a:rPr lang="en-US" altLang="zh-CN" sz="2400" dirty="0" smtClean="0">
                <a:latin typeface="Helvetica" pitchFamily="34" charset="0"/>
                <a:ea typeface="Cambria Math" pitchFamily="18" charset="0"/>
                <a:cs typeface="Arial" pitchFamily="34" charset="0"/>
              </a:rPr>
              <a:t> bound up</a:t>
            </a:r>
          </a:p>
        </p:txBody>
      </p:sp>
      <p:pic>
        <p:nvPicPr>
          <p:cNvPr id="18"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21" name="Picture 2" descr="H:\2015年修改\图片22.jpg"/>
          <p:cNvPicPr>
            <a:picLocks noChangeAspect="1" noChangeArrowheads="1"/>
          </p:cNvPicPr>
          <p:nvPr/>
        </p:nvPicPr>
        <p:blipFill>
          <a:blip r:embed="rId4" cstate="print">
            <a:clrChange>
              <a:clrFrom>
                <a:srgbClr val="FBFBFB"/>
              </a:clrFrom>
              <a:clrTo>
                <a:srgbClr val="FBFBFB">
                  <a:alpha val="0"/>
                </a:srgbClr>
              </a:clrTo>
            </a:clrChange>
          </a:blip>
          <a:srcRect r="5201"/>
          <a:stretch>
            <a:fillRect/>
          </a:stretch>
        </p:blipFill>
        <p:spPr bwMode="auto">
          <a:xfrm>
            <a:off x="0" y="0"/>
            <a:ext cx="9144000" cy="1279525"/>
          </a:xfrm>
          <a:prstGeom prst="rect">
            <a:avLst/>
          </a:prstGeom>
          <a:noFill/>
        </p:spPr>
      </p:pic>
    </p:spTree>
    <p:extLst>
      <p:ext uri="{BB962C8B-B14F-4D97-AF65-F5344CB8AC3E}">
        <p14:creationId xmlns="" xmlns:p14="http://schemas.microsoft.com/office/powerpoint/2010/main" val="51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50491" y="1847108"/>
          <a:ext cx="8679194" cy="3284937"/>
        </p:xfrm>
        <a:graphic>
          <a:graphicData uri="http://schemas.openxmlformats.org/drawingml/2006/table">
            <a:tbl>
              <a:tblPr firstRow="1" bandRow="1">
                <a:tableStyleId>{5C22544A-7EE6-4342-B048-85BDC9FD1C3A}</a:tableStyleId>
              </a:tblPr>
              <a:tblGrid>
                <a:gridCol w="3938458"/>
                <a:gridCol w="4740736"/>
              </a:tblGrid>
              <a:tr h="649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800" dirty="0" smtClean="0">
                          <a:effectLst>
                            <a:outerShdw blurRad="38100" dist="38100" dir="2700000" algn="tl">
                              <a:srgbClr val="000000">
                                <a:alpha val="43137"/>
                              </a:srgbClr>
                            </a:outerShdw>
                          </a:effectLst>
                        </a:rPr>
                        <a:t>        Functions &amp; Usages</a:t>
                      </a:r>
                      <a:endParaRPr lang="zh-CN" altLang="en-US" sz="28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800" dirty="0" smtClean="0">
                          <a:effectLst>
                            <a:outerShdw blurRad="38100" dist="38100" dir="2700000" algn="tl">
                              <a:srgbClr val="000000">
                                <a:alpha val="43137"/>
                              </a:srgbClr>
                            </a:outerShdw>
                          </a:effectLst>
                        </a:rPr>
                        <a:t>            Sentence</a:t>
                      </a:r>
                      <a:r>
                        <a:rPr lang="en-US" altLang="zh-CN" sz="2800" baseline="0" dirty="0" smtClean="0">
                          <a:effectLst>
                            <a:outerShdw blurRad="38100" dist="38100" dir="2700000" algn="tl">
                              <a:srgbClr val="000000">
                                <a:alpha val="43137"/>
                              </a:srgbClr>
                            </a:outerShdw>
                          </a:effectLst>
                        </a:rPr>
                        <a:t> Patterns</a:t>
                      </a:r>
                      <a:endParaRPr lang="zh-CN" altLang="en-US" sz="2800" dirty="0" smtClean="0">
                        <a:solidFill>
                          <a:srgbClr val="FFFF00"/>
                        </a:solidFill>
                        <a:effectLst>
                          <a:outerShdw blurRad="38100" dist="38100" dir="2700000" algn="tl">
                            <a:srgbClr val="000000">
                              <a:alpha val="43137"/>
                            </a:srgbClr>
                          </a:outerShdw>
                        </a:effectLst>
                      </a:endParaRPr>
                    </a:p>
                  </a:txBody>
                  <a:tcPr/>
                </a:tc>
              </a:tr>
              <a:tr h="932554">
                <a:tc>
                  <a:txBody>
                    <a:bodyPr/>
                    <a:lstStyle/>
                    <a:p>
                      <a:pPr marL="228600" marR="0" indent="-228600" algn="l" defTabSz="914400" rtl="0" eaLnBrk="1" fontAlgn="auto" latinLnBrk="0" hangingPunct="1">
                        <a:lnSpc>
                          <a:spcPct val="100000"/>
                        </a:lnSpc>
                        <a:spcBef>
                          <a:spcPct val="5000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1.</a:t>
                      </a:r>
                      <a:r>
                        <a:rPr kumimoji="1" lang="zh-CN" altLang="en-US" sz="2400" b="1" kern="1200" dirty="0" smtClean="0">
                          <a:solidFill>
                            <a:srgbClr val="000000"/>
                          </a:solidFill>
                          <a:latin typeface="华文楷体" pitchFamily="2" charset="-122"/>
                          <a:ea typeface="华文楷体" pitchFamily="2" charset="-122"/>
                          <a:cs typeface="+mn-cs"/>
                        </a:rPr>
                        <a:t>用于表达比较，“说明某种态度的重要性”。</a:t>
                      </a:r>
                      <a:endParaRPr kumimoji="1" lang="en-US" altLang="zh-CN" sz="2400" b="1" kern="1200" dirty="0" smtClean="0">
                        <a:solidFill>
                          <a:srgbClr val="000000"/>
                        </a:solidFill>
                        <a:latin typeface="华文楷体" pitchFamily="2" charset="-122"/>
                        <a:ea typeface="华文楷体" pitchFamily="2" charset="-122"/>
                        <a:cs typeface="+mn-cs"/>
                      </a:endParaRPr>
                    </a:p>
                  </a:txBody>
                  <a:tcPr/>
                </a:tc>
                <a:tc>
                  <a:txBody>
                    <a:bodyPr/>
                    <a:lstStyle/>
                    <a:p>
                      <a:pPr algn="l">
                        <a:lnSpc>
                          <a:spcPct val="100000"/>
                        </a:lnSpc>
                        <a:spcBef>
                          <a:spcPct val="50000"/>
                        </a:spcBef>
                        <a:defRPr/>
                      </a:pPr>
                      <a:endParaRPr kumimoji="1" lang="en-US" altLang="zh-CN" sz="2800" b="1" dirty="0">
                        <a:solidFill>
                          <a:srgbClr val="000000"/>
                        </a:solidFill>
                        <a:latin typeface="华文楷体" pitchFamily="2" charset="-122"/>
                        <a:ea typeface="华文楷体" pitchFamily="2" charset="-122"/>
                      </a:endParaRPr>
                    </a:p>
                  </a:txBody>
                  <a:tcPr/>
                </a:tc>
              </a:tr>
              <a:tr h="812386">
                <a:tc>
                  <a:txBody>
                    <a:bodyPr/>
                    <a:lstStyle/>
                    <a:p>
                      <a:pPr marL="215900" marR="0" indent="-21590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2.</a:t>
                      </a:r>
                      <a:r>
                        <a:rPr kumimoji="1" lang="zh-CN" altLang="en-US" sz="2400" b="1" kern="1200" dirty="0" smtClean="0">
                          <a:solidFill>
                            <a:srgbClr val="000000"/>
                          </a:solidFill>
                          <a:latin typeface="华文楷体" pitchFamily="2" charset="-122"/>
                          <a:ea typeface="华文楷体" pitchFamily="2" charset="-122"/>
                          <a:cs typeface="+mn-cs"/>
                        </a:rPr>
                        <a:t>用于表达“某种思想或观 点的理据”。</a:t>
                      </a:r>
                    </a:p>
                  </a:txBody>
                  <a:tcPr/>
                </a:tc>
                <a:tc>
                  <a:txBody>
                    <a:bodyPr/>
                    <a:lstStyle/>
                    <a:p>
                      <a:pPr algn="l">
                        <a:lnSpc>
                          <a:spcPct val="100000"/>
                        </a:lnSpc>
                      </a:pPr>
                      <a:endParaRPr lang="zh-CN" altLang="en-US" sz="2800" dirty="0"/>
                    </a:p>
                  </a:txBody>
                  <a:tcPr/>
                </a:tc>
              </a:tr>
              <a:tr h="880085">
                <a:tc>
                  <a:txBody>
                    <a:bodyPr/>
                    <a:lstStyle/>
                    <a:p>
                      <a:pPr marL="266700" marR="0" indent="-26670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3.</a:t>
                      </a:r>
                      <a:r>
                        <a:rPr kumimoji="1" lang="zh-CN" altLang="en-US" sz="2400" b="1" kern="1200" dirty="0" smtClean="0">
                          <a:solidFill>
                            <a:srgbClr val="000000"/>
                          </a:solidFill>
                          <a:latin typeface="华文楷体" pitchFamily="2" charset="-122"/>
                          <a:ea typeface="华文楷体" pitchFamily="2" charset="-122"/>
                          <a:cs typeface="+mn-cs"/>
                        </a:rPr>
                        <a:t>用于表达“某人做某事的必要条件”。</a:t>
                      </a:r>
                    </a:p>
                  </a:txBody>
                  <a:tcPr/>
                </a:tc>
                <a:tc>
                  <a:txBody>
                    <a:bodyPr/>
                    <a:lstStyle/>
                    <a:p>
                      <a:pPr algn="l">
                        <a:lnSpc>
                          <a:spcPct val="100000"/>
                        </a:lnSpc>
                      </a:pPr>
                      <a:endParaRPr kumimoji="1" lang="zh-CN" altLang="en-US" sz="2400" b="1" kern="1200" dirty="0">
                        <a:solidFill>
                          <a:srgbClr val="000000"/>
                        </a:solidFill>
                        <a:latin typeface="华文楷体" pitchFamily="2" charset="-122"/>
                        <a:ea typeface="华文楷体" pitchFamily="2" charset="-122"/>
                        <a:cs typeface="+mn-cs"/>
                      </a:endParaRPr>
                    </a:p>
                  </a:txBody>
                  <a:tcPr/>
                </a:tc>
              </a:tr>
            </a:tbl>
          </a:graphicData>
        </a:graphic>
      </p:graphicFrame>
      <p:sp>
        <p:nvSpPr>
          <p:cNvPr id="13" name="矩形 12"/>
          <p:cNvSpPr>
            <a:spLocks noChangeArrowheads="1"/>
          </p:cNvSpPr>
          <p:nvPr/>
        </p:nvSpPr>
        <p:spPr bwMode="auto">
          <a:xfrm>
            <a:off x="3851920" y="2348881"/>
            <a:ext cx="5077765" cy="1200329"/>
          </a:xfrm>
          <a:prstGeom prst="rect">
            <a:avLst/>
          </a:prstGeom>
          <a:noFill/>
          <a:ln w="9525">
            <a:noFill/>
            <a:miter lim="800000"/>
            <a:headEnd/>
            <a:tailEnd/>
          </a:ln>
        </p:spPr>
        <p:txBody>
          <a:bodyPr wrap="square">
            <a:spAutoFit/>
          </a:bodyPr>
          <a:lstStyle/>
          <a:p>
            <a:pPr marL="457200" indent="-457200"/>
            <a:r>
              <a:rPr kumimoji="1" lang="en-US" altLang="zh-CN" sz="2400" b="1" dirty="0" smtClean="0">
                <a:solidFill>
                  <a:schemeClr val="accent1">
                    <a:lumMod val="50000"/>
                  </a:schemeClr>
                </a:solidFill>
                <a:latin typeface="Helvetica"/>
              </a:rPr>
              <a:t>   </a:t>
            </a:r>
            <a:r>
              <a:rPr kumimoji="1" lang="en-US" altLang="zh-CN" sz="2400" dirty="0" smtClean="0">
                <a:latin typeface="Helvetica"/>
              </a:rPr>
              <a:t>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is now as required an attitude in </a:t>
            </a:r>
            <a:r>
              <a:rPr lang="en-US" altLang="zh-CN" sz="2400" dirty="0" smtClean="0">
                <a:latin typeface="Helvetica"/>
                <a:ea typeface="华文行楷" pitchFamily="2" charset="-122"/>
              </a:rPr>
              <a:t>… </a:t>
            </a:r>
            <a:r>
              <a:rPr kumimoji="1" lang="en-US" altLang="zh-CN" sz="2400" b="1" dirty="0" smtClean="0">
                <a:solidFill>
                  <a:schemeClr val="accent1">
                    <a:lumMod val="50000"/>
                  </a:schemeClr>
                </a:solidFill>
                <a:latin typeface="Helvetica"/>
              </a:rPr>
              <a:t>as is, say,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else in </a:t>
            </a:r>
            <a:r>
              <a:rPr lang="en-US" altLang="zh-CN" sz="2400" dirty="0" smtClean="0">
                <a:latin typeface="Helvetica"/>
                <a:ea typeface="华文行楷" pitchFamily="2" charset="-122"/>
              </a:rPr>
              <a:t>…</a:t>
            </a:r>
            <a:r>
              <a:rPr kumimoji="1" lang="en-US" altLang="zh-CN" sz="2400" b="1" dirty="0" smtClean="0">
                <a:solidFill>
                  <a:schemeClr val="accent1">
                    <a:lumMod val="50000"/>
                  </a:schemeClr>
                </a:solidFill>
                <a:latin typeface="Helvetica"/>
              </a:rPr>
              <a:t> or </a:t>
            </a:r>
            <a:r>
              <a:rPr lang="en-US" altLang="zh-CN" sz="2400" dirty="0" smtClean="0">
                <a:latin typeface="Helvetica"/>
                <a:ea typeface="华文行楷" pitchFamily="2" charset="-122"/>
              </a:rPr>
              <a:t>…</a:t>
            </a:r>
            <a:endParaRPr kumimoji="1" lang="en-US" altLang="zh-CN" sz="2400" b="1" dirty="0" smtClean="0">
              <a:solidFill>
                <a:schemeClr val="accent1">
                  <a:lumMod val="50000"/>
                </a:schemeClr>
              </a:solidFill>
              <a:latin typeface="Helvetica"/>
            </a:endParaRPr>
          </a:p>
        </p:txBody>
      </p:sp>
      <p:sp>
        <p:nvSpPr>
          <p:cNvPr id="14" name="矩形 13"/>
          <p:cNvSpPr>
            <a:spLocks noChangeArrowheads="1"/>
          </p:cNvSpPr>
          <p:nvPr/>
        </p:nvSpPr>
        <p:spPr bwMode="auto">
          <a:xfrm>
            <a:off x="4357688" y="3501008"/>
            <a:ext cx="4643437" cy="830997"/>
          </a:xfrm>
          <a:prstGeom prst="rect">
            <a:avLst/>
          </a:prstGeom>
          <a:noFill/>
          <a:ln w="9525">
            <a:noFill/>
            <a:miter lim="800000"/>
            <a:headEnd/>
            <a:tailEnd/>
          </a:ln>
        </p:spPr>
        <p:txBody>
          <a:bodyPr wrap="square">
            <a:spAutoFit/>
          </a:bodyPr>
          <a:lstStyle/>
          <a:p>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is one founded on one’s idea that </a:t>
            </a:r>
            <a:r>
              <a:rPr lang="en-US" altLang="zh-CN" sz="2400" dirty="0" smtClean="0">
                <a:latin typeface="Helvetica"/>
                <a:ea typeface="华文行楷" pitchFamily="2" charset="-122"/>
              </a:rPr>
              <a:t>…</a:t>
            </a:r>
            <a:endParaRPr kumimoji="1" lang="en-US" altLang="zh-CN" sz="2400" b="1" dirty="0" smtClean="0">
              <a:solidFill>
                <a:schemeClr val="accent1">
                  <a:lumMod val="50000"/>
                </a:schemeClr>
              </a:solidFill>
              <a:latin typeface="Helvetica"/>
            </a:endParaRPr>
          </a:p>
        </p:txBody>
      </p:sp>
      <p:sp>
        <p:nvSpPr>
          <p:cNvPr id="15" name="矩形 14"/>
          <p:cNvSpPr>
            <a:spLocks noChangeArrowheads="1"/>
          </p:cNvSpPr>
          <p:nvPr/>
        </p:nvSpPr>
        <p:spPr bwMode="auto">
          <a:xfrm>
            <a:off x="4116264" y="4293096"/>
            <a:ext cx="5038848" cy="830997"/>
          </a:xfrm>
          <a:prstGeom prst="rect">
            <a:avLst/>
          </a:prstGeom>
          <a:noFill/>
          <a:ln w="9525">
            <a:noFill/>
            <a:miter lim="800000"/>
            <a:headEnd/>
            <a:tailEnd/>
          </a:ln>
        </p:spPr>
        <p:txBody>
          <a:bodyPr wrap="square">
            <a:spAutoFit/>
          </a:bodyPr>
          <a:lstStyle/>
          <a:p>
            <a:r>
              <a:rPr lang="en-US" altLang="zh-CN" sz="2400" dirty="0" smtClean="0">
                <a:latin typeface="Helvetica"/>
                <a:ea typeface="华文行楷" pitchFamily="2" charset="-122"/>
              </a:rPr>
              <a:t>   </a:t>
            </a:r>
            <a:r>
              <a:rPr kumimoji="1" lang="en-US" altLang="zh-CN" sz="2400" b="1" dirty="0" smtClean="0">
                <a:solidFill>
                  <a:schemeClr val="accent1">
                    <a:lumMod val="50000"/>
                  </a:schemeClr>
                </a:solidFill>
                <a:latin typeface="Helvetica"/>
              </a:rPr>
              <a:t>sb. should do / does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only     </a:t>
            </a:r>
          </a:p>
          <a:p>
            <a:r>
              <a:rPr kumimoji="1" lang="en-US" altLang="zh-CN" sz="2400" b="1" dirty="0" smtClean="0">
                <a:solidFill>
                  <a:schemeClr val="accent1">
                    <a:lumMod val="50000"/>
                  </a:schemeClr>
                </a:solidFill>
                <a:latin typeface="Helvetica"/>
              </a:rPr>
              <a:t>   when </a:t>
            </a:r>
            <a:r>
              <a:rPr lang="en-US" altLang="zh-CN" sz="2400" dirty="0" smtClean="0">
                <a:latin typeface="Helvetica"/>
                <a:ea typeface="华文行楷" pitchFamily="2" charset="-122"/>
              </a:rPr>
              <a:t>…</a:t>
            </a:r>
            <a:endParaRPr kumimoji="1" lang="en-US" altLang="zh-CN" sz="2400" b="1" dirty="0" smtClean="0">
              <a:solidFill>
                <a:schemeClr val="accent1">
                  <a:lumMod val="50000"/>
                </a:schemeClr>
              </a:solidFill>
              <a:latin typeface="Helvetica"/>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548673" y="252390"/>
            <a:ext cx="2880319" cy="615553"/>
          </a:xfrm>
          <a:prstGeom prst="rect">
            <a:avLst/>
          </a:prstGeom>
          <a:noFill/>
        </p:spPr>
        <p:txBody>
          <a:bodyPr wrap="square" rtlCol="0">
            <a:spAutoFit/>
          </a:bodyPr>
          <a:lstStyle/>
          <a:p>
            <a:pPr algn="ctr"/>
            <a:r>
              <a:rPr lang="en-US" altLang="zh-CN" sz="1700" b="1" dirty="0">
                <a:solidFill>
                  <a:schemeClr val="bg1"/>
                </a:solidFill>
                <a:effectLst>
                  <a:outerShdw blurRad="38100" dist="38100" dir="2700000" algn="tl">
                    <a:srgbClr val="000000">
                      <a:alpha val="43137"/>
                    </a:srgbClr>
                  </a:outerShdw>
                </a:effectLst>
                <a:latin typeface="Comic Sans MS" pitchFamily="66" charset="0"/>
                <a:ea typeface="Arial Unicode MS" pitchFamily="34" charset="-122"/>
                <a:cs typeface="Arial" pitchFamily="34" charset="0"/>
              </a:rPr>
              <a:t>Revision of </a:t>
            </a:r>
            <a:endParaRPr lang="en-US" altLang="zh-CN" sz="1700" b="1" dirty="0" smtClean="0">
              <a:solidFill>
                <a:schemeClr val="bg1"/>
              </a:solidFill>
              <a:effectLst>
                <a:outerShdw blurRad="38100" dist="38100" dir="2700000" algn="tl">
                  <a:srgbClr val="000000">
                    <a:alpha val="43137"/>
                  </a:srgbClr>
                </a:outerShdw>
              </a:effectLst>
              <a:latin typeface="Comic Sans MS" pitchFamily="66" charset="0"/>
              <a:ea typeface="Arial Unicode MS" pitchFamily="34" charset="-122"/>
              <a:cs typeface="Arial" pitchFamily="34" charset="0"/>
            </a:endParaRPr>
          </a:p>
          <a:p>
            <a:pPr algn="ctr"/>
            <a:r>
              <a:rPr lang="en-US" altLang="zh-CN" sz="1700" b="1" dirty="0" smtClean="0">
                <a:solidFill>
                  <a:schemeClr val="bg1"/>
                </a:solidFill>
                <a:effectLst>
                  <a:outerShdw blurRad="38100" dist="38100" dir="2700000" algn="tl">
                    <a:srgbClr val="000000">
                      <a:alpha val="43137"/>
                    </a:srgbClr>
                  </a:outerShdw>
                </a:effectLst>
                <a:latin typeface="Comic Sans MS" pitchFamily="66" charset="0"/>
                <a:ea typeface="Arial Unicode MS" pitchFamily="34" charset="-122"/>
                <a:cs typeface="Arial" pitchFamily="34" charset="0"/>
              </a:rPr>
              <a:t>the Functional Patterns</a:t>
            </a:r>
            <a:endParaRPr lang="en-US" altLang="zh-CN" sz="1700" b="1" dirty="0">
              <a:solidFill>
                <a:schemeClr val="bg1"/>
              </a:solidFill>
              <a:effectLst>
                <a:outerShdw blurRad="38100" dist="38100" dir="2700000" algn="tl">
                  <a:srgbClr val="000000">
                    <a:alpha val="43137"/>
                  </a:srgbClr>
                </a:outerShdw>
              </a:effectLst>
              <a:latin typeface="Comic Sans MS" pitchFamily="66" charset="0"/>
              <a:ea typeface="Arial Unicode MS" pitchFamily="34" charset="-122"/>
              <a:cs typeface="Arial" pitchFamily="34" charset="0"/>
            </a:endParaRPr>
          </a:p>
        </p:txBody>
      </p:sp>
      <p:sp>
        <p:nvSpPr>
          <p:cNvPr id="10" name="TextBox 9"/>
          <p:cNvSpPr txBox="1"/>
          <p:nvPr/>
        </p:nvSpPr>
        <p:spPr>
          <a:xfrm>
            <a:off x="4000496" y="616332"/>
            <a:ext cx="5643602" cy="400110"/>
          </a:xfrm>
          <a:prstGeom prst="rect">
            <a:avLst/>
          </a:prstGeom>
          <a:noFill/>
        </p:spPr>
        <p:txBody>
          <a:bodyPr wrap="square" rtlCol="0">
            <a:spAutoFit/>
          </a:bodyPr>
          <a:lstStyle/>
          <a:p>
            <a:r>
              <a:rPr lang="en-US" altLang="zh-CN" sz="2000" b="1" dirty="0" smtClean="0">
                <a:solidFill>
                  <a:srgbClr val="0070C0"/>
                </a:solidFill>
                <a:latin typeface="Helvetica"/>
              </a:rPr>
              <a:t>Language  points — functional patterns</a:t>
            </a:r>
            <a:endParaRPr lang="zh-CN" altLang="en-US" sz="2000" b="1" dirty="0">
              <a:solidFill>
                <a:srgbClr val="0070C0"/>
              </a:solidFill>
              <a:latin typeface="Helvetica"/>
            </a:endParaRPr>
          </a:p>
        </p:txBody>
      </p:sp>
    </p:spTree>
    <p:extLst>
      <p:ext uri="{BB962C8B-B14F-4D97-AF65-F5344CB8AC3E}">
        <p14:creationId xmlns:p14="http://schemas.microsoft.com/office/powerpoint/2010/main" xmlns="" val="3500219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itchFamily="18" charset="0"/>
            </a:endParaRPr>
          </a:p>
        </p:txBody>
      </p:sp>
      <p:sp>
        <p:nvSpPr>
          <p:cNvPr id="18" name="Text Box 14"/>
          <p:cNvSpPr txBox="1">
            <a:spLocks noChangeArrowheads="1"/>
          </p:cNvSpPr>
          <p:nvPr/>
        </p:nvSpPr>
        <p:spPr bwMode="auto">
          <a:xfrm>
            <a:off x="1983947" y="-71462"/>
            <a:ext cx="6374267" cy="887422"/>
          </a:xfrm>
          <a:prstGeom prst="rect">
            <a:avLst/>
          </a:prstGeom>
          <a:noFill/>
          <a:ln w="9525">
            <a:noFill/>
            <a:miter lim="800000"/>
            <a:headEnd/>
            <a:tailEnd/>
          </a:ln>
          <a:effectLst>
            <a:outerShdw sx="1000" sy="1000" algn="ctr" rotWithShape="0">
              <a:schemeClr val="tx2"/>
            </a:outerShdw>
          </a:effectLst>
        </p:spPr>
        <p:txBody>
          <a:bodyPr wrap="square">
            <a:spAutoFit/>
          </a:bodyPr>
          <a:lstStyle/>
          <a:p>
            <a:pPr>
              <a:lnSpc>
                <a:spcPts val="3100"/>
              </a:lnSpc>
            </a:pPr>
            <a:r>
              <a:rPr lang="en-US" altLang="zh-CN"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rPr>
              <a:t>Achieving sustainable environmentalism</a:t>
            </a:r>
            <a:endParaRPr lang="zh-CN" altLang="en-US"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endParaRPr>
          </a:p>
        </p:txBody>
      </p:sp>
      <p:sp>
        <p:nvSpPr>
          <p:cNvPr id="17"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pPr>
              <a:tabLst>
                <a:tab pos="715963" algn="l"/>
                <a:tab pos="898525" algn="l"/>
              </a:tabLst>
            </a:pPr>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pic>
        <p:nvPicPr>
          <p:cNvPr id="7170" name="Picture 2" descr="D:\图片\新视野读写4\买图\U4\新标准大学英语（第三版）读写教程4 82548999.jpg"/>
          <p:cNvPicPr>
            <a:picLocks noChangeAspect="1" noChangeArrowheads="1"/>
          </p:cNvPicPr>
          <p:nvPr/>
        </p:nvPicPr>
        <p:blipFill>
          <a:blip r:embed="rId2" cstate="print"/>
          <a:srcRect/>
          <a:stretch>
            <a:fillRect/>
          </a:stretch>
        </p:blipFill>
        <p:spPr bwMode="auto">
          <a:xfrm>
            <a:off x="3259967" y="1785926"/>
            <a:ext cx="2689993"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2" name="Picture 4" descr="D:\图片\新视野读写4\买图\U4\新视野大学英语（第三版）读写教程4 8062142275_L.jpg"/>
          <p:cNvPicPr>
            <a:picLocks noChangeAspect="1" noChangeArrowheads="1"/>
          </p:cNvPicPr>
          <p:nvPr/>
        </p:nvPicPr>
        <p:blipFill>
          <a:blip r:embed="rId3" cstate="print"/>
          <a:srcRect/>
          <a:stretch>
            <a:fillRect/>
          </a:stretch>
        </p:blipFill>
        <p:spPr bwMode="auto">
          <a:xfrm>
            <a:off x="403196" y="1785926"/>
            <a:ext cx="27000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3" descr="D:\图片\新视野读写4\买图\U4\新标准大学英语（第三版）读写教程4 f5b6a2761.jpg"/>
          <p:cNvPicPr>
            <a:picLocks noChangeAspect="1" noChangeArrowheads="1"/>
          </p:cNvPicPr>
          <p:nvPr/>
        </p:nvPicPr>
        <p:blipFill>
          <a:blip r:embed="rId4" cstate="print"/>
          <a:srcRect/>
          <a:stretch>
            <a:fillRect/>
          </a:stretch>
        </p:blipFill>
        <p:spPr bwMode="auto">
          <a:xfrm>
            <a:off x="6106266" y="1785926"/>
            <a:ext cx="2726614"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4713578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42908" y="1827237"/>
            <a:ext cx="9215438" cy="5030787"/>
            <a:chOff x="0" y="1827213"/>
            <a:chExt cx="9072530" cy="5030787"/>
          </a:xfrm>
        </p:grpSpPr>
        <p:pic>
          <p:nvPicPr>
            <p:cNvPr id="20" name="Picture 5"/>
            <p:cNvPicPr>
              <a:picLocks noChangeAspect="1" noChangeArrowheads="1"/>
            </p:cNvPicPr>
            <p:nvPr/>
          </p:nvPicPr>
          <p:blipFill>
            <a:blip r:embed="rId4" cstate="print"/>
            <a:srcRect/>
            <a:stretch>
              <a:fillRect/>
            </a:stretch>
          </p:blipFill>
          <p:spPr bwMode="auto">
            <a:xfrm>
              <a:off x="0" y="1827213"/>
              <a:ext cx="9072530" cy="5030787"/>
            </a:xfrm>
            <a:prstGeom prst="rect">
              <a:avLst/>
            </a:prstGeom>
            <a:noFill/>
            <a:ln w="9525">
              <a:noFill/>
              <a:miter lim="800000"/>
              <a:headEnd/>
              <a:tailEnd/>
            </a:ln>
          </p:spPr>
        </p:pic>
        <p:sp>
          <p:nvSpPr>
            <p:cNvPr id="16" name="矩形 15"/>
            <p:cNvSpPr/>
            <p:nvPr/>
          </p:nvSpPr>
          <p:spPr>
            <a:xfrm>
              <a:off x="755576" y="2357430"/>
              <a:ext cx="6359122" cy="4314386"/>
            </a:xfrm>
            <a:prstGeom prst="rect">
              <a:avLst/>
            </a:prstGeom>
          </p:spPr>
          <p:txBody>
            <a:bodyPr wrap="square">
              <a:spAutoFit/>
            </a:bodyPr>
            <a:lstStyle/>
            <a:p>
              <a:pPr>
                <a:lnSpc>
                  <a:spcPts val="3000"/>
                </a:lnSpc>
              </a:pPr>
              <a:r>
                <a:rPr lang="en-US" altLang="zh-CN" sz="2600" dirty="0" smtClean="0">
                  <a:latin typeface="Helvetica" pitchFamily="2" charset="0"/>
                  <a:ea typeface="楷体_GB2312" pitchFamily="49" charset="-122"/>
                </a:rPr>
                <a:t>      </a:t>
              </a:r>
              <a:r>
                <a:rPr lang="en-US" sz="2600" dirty="0" smtClean="0">
                  <a:latin typeface="Helvetica" pitchFamily="2" charset="0"/>
                </a:rPr>
                <a:t>Global warming may or may not be the great environmental </a:t>
              </a:r>
              <a:r>
                <a:rPr lang="en-US" sz="2600" u="sng" dirty="0" smtClean="0">
                  <a:latin typeface="Helvetica" pitchFamily="2" charset="0"/>
                </a:rPr>
                <a:t>______</a:t>
              </a:r>
              <a:r>
                <a:rPr lang="en-US" sz="2600" dirty="0" smtClean="0">
                  <a:latin typeface="Helvetica" pitchFamily="2" charset="0"/>
                </a:rPr>
                <a:t> of the 21st century, but</a:t>
              </a:r>
              <a:r>
                <a:rPr lang="en-US" altLang="zh-CN" sz="2600" dirty="0" smtClean="0">
                  <a:latin typeface="Helvetica" pitchFamily="2" charset="0"/>
                </a:rPr>
                <a:t>—</a:t>
              </a:r>
              <a:r>
                <a:rPr lang="en-US" sz="2600" dirty="0" smtClean="0">
                  <a:latin typeface="Helvetica" pitchFamily="2" charset="0"/>
                </a:rPr>
                <a:t>regardless of whether it is or isn’t</a:t>
              </a:r>
              <a:r>
                <a:rPr lang="en-US" altLang="zh-CN" sz="2600" dirty="0" smtClean="0">
                  <a:latin typeface="Helvetica" pitchFamily="2" charset="0"/>
                </a:rPr>
                <a:t>—</a:t>
              </a:r>
              <a:r>
                <a:rPr lang="en-US" sz="2600" dirty="0" smtClean="0">
                  <a:latin typeface="Helvetica" pitchFamily="2" charset="0"/>
                </a:rPr>
                <a:t>we won’t do much about it. We will argue over it and may even, as a nation, make some fairly solemn-sounding ___________ to avoid it. But the more dramatic and meaningful these commitments seem, the less likely they are to be </a:t>
              </a:r>
              <a:r>
                <a:rPr lang="en-US" sz="2600" u="sng" dirty="0" smtClean="0">
                  <a:latin typeface="Helvetica" pitchFamily="2" charset="0"/>
                </a:rPr>
                <a:t>_________</a:t>
              </a:r>
              <a:r>
                <a:rPr lang="en-US" sz="2600" dirty="0" smtClean="0">
                  <a:latin typeface="Helvetica" pitchFamily="2" charset="0"/>
                </a:rPr>
                <a:t>.</a:t>
              </a:r>
              <a:endParaRPr lang="zh-CN" altLang="en-US" sz="2600" dirty="0" smtClean="0">
                <a:latin typeface="Helvetica" pitchFamily="2" charset="0"/>
              </a:endParaRPr>
            </a:p>
            <a:p>
              <a:pPr algn="just">
                <a:lnSpc>
                  <a:spcPct val="110000"/>
                </a:lnSpc>
              </a:pPr>
              <a:endParaRPr lang="zh-CN" altLang="en-US" sz="2400" dirty="0" smtClean="0">
                <a:latin typeface="Helvetica"/>
                <a:ea typeface="楷体_GB2312" pitchFamily="49" charset="-122"/>
              </a:endParaRPr>
            </a:p>
          </p:txBody>
        </p:sp>
        <p:sp>
          <p:nvSpPr>
            <p:cNvPr id="24" name="右箭头 23">
              <a:hlinkClick r:id="" action="ppaction://hlinkshowjump?jump=nextslide"/>
            </p:cNvPr>
            <p:cNvSpPr/>
            <p:nvPr/>
          </p:nvSpPr>
          <p:spPr>
            <a:xfrm>
              <a:off x="6480702" y="5992441"/>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pic>
        <p:nvPicPr>
          <p:cNvPr id="52226" name="Picture 2" descr="H:\2015年修改\图片8.jpg"/>
          <p:cNvPicPr>
            <a:picLocks noChangeAspect="1" noChangeArrowheads="1"/>
          </p:cNvPicPr>
          <p:nvPr/>
        </p:nvPicPr>
        <p:blipFill>
          <a:blip r:embed="rId5" cstate="print"/>
          <a:srcRect/>
          <a:stretch>
            <a:fillRect/>
          </a:stretch>
        </p:blipFill>
        <p:spPr bwMode="auto">
          <a:xfrm>
            <a:off x="0" y="-24"/>
            <a:ext cx="8802687" cy="1195387"/>
          </a:xfrm>
          <a:prstGeom prst="rect">
            <a:avLst/>
          </a:prstGeom>
          <a:noFill/>
        </p:spPr>
      </p:pic>
      <p:sp>
        <p:nvSpPr>
          <p:cNvPr id="13" name="Text Box 43"/>
          <p:cNvSpPr txBox="1">
            <a:spLocks noChangeArrowheads="1"/>
          </p:cNvSpPr>
          <p:nvPr/>
        </p:nvSpPr>
        <p:spPr bwMode="auto">
          <a:xfrm rot="10800000" flipV="1">
            <a:off x="3428992" y="2770669"/>
            <a:ext cx="1636724" cy="400110"/>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600" b="1" dirty="0" smtClean="0">
                <a:solidFill>
                  <a:srgbClr val="0070C0"/>
                </a:solidFill>
                <a:latin typeface="Helvetica"/>
                <a:ea typeface="Helvetica Neue"/>
                <a:cs typeface="Helvetica Neue"/>
              </a:rPr>
              <a:t>crisis</a:t>
            </a:r>
            <a:endParaRPr lang="en-US" altLang="zh-CN" sz="2600" b="1" dirty="0">
              <a:solidFill>
                <a:srgbClr val="0070C0"/>
              </a:solidFill>
              <a:latin typeface="Helvetica"/>
              <a:ea typeface="Helvetica Neue"/>
              <a:cs typeface="Helvetica Neue"/>
            </a:endParaRPr>
          </a:p>
        </p:txBody>
      </p:sp>
      <p:sp>
        <p:nvSpPr>
          <p:cNvPr id="14" name="Text Box 208"/>
          <p:cNvSpPr txBox="1">
            <a:spLocks noChangeArrowheads="1"/>
          </p:cNvSpPr>
          <p:nvPr/>
        </p:nvSpPr>
        <p:spPr bwMode="auto">
          <a:xfrm rot="10800000" flipV="1">
            <a:off x="525434" y="4671963"/>
            <a:ext cx="2373084" cy="400110"/>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600" b="1" dirty="0" smtClean="0">
                <a:solidFill>
                  <a:srgbClr val="0070C0"/>
                </a:solidFill>
                <a:latin typeface="Helvetica"/>
                <a:ea typeface="Helvetica Neue"/>
                <a:cs typeface="Helvetica Neue"/>
              </a:rPr>
              <a:t>commitments</a:t>
            </a:r>
          </a:p>
        </p:txBody>
      </p:sp>
      <p:sp>
        <p:nvSpPr>
          <p:cNvPr id="17" name="矩形 7"/>
          <p:cNvSpPr/>
          <p:nvPr/>
        </p:nvSpPr>
        <p:spPr>
          <a:xfrm>
            <a:off x="847708"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global warming.</a:t>
            </a:r>
            <a:endParaRPr lang="en-US" altLang="zh-CN" sz="2400" b="1" dirty="0">
              <a:latin typeface="Helvetica"/>
              <a:ea typeface="Helvetica Neue"/>
              <a:cs typeface="Helvetica Neue"/>
            </a:endParaRPr>
          </a:p>
        </p:txBody>
      </p:sp>
      <p:sp>
        <p:nvSpPr>
          <p:cNvPr id="15" name="Text Box 208"/>
          <p:cNvSpPr txBox="1">
            <a:spLocks noChangeArrowheads="1"/>
          </p:cNvSpPr>
          <p:nvPr/>
        </p:nvSpPr>
        <p:spPr bwMode="auto">
          <a:xfrm rot="10800000" flipV="1">
            <a:off x="1714480" y="5830486"/>
            <a:ext cx="2373084" cy="400110"/>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600" b="1" dirty="0" smtClean="0">
                <a:solidFill>
                  <a:srgbClr val="0070C0"/>
                </a:solidFill>
                <a:latin typeface="Helvetica"/>
                <a:ea typeface="Helvetica Neue"/>
                <a:cs typeface="Helvetica Neue"/>
              </a:rPr>
              <a:t>observed</a:t>
            </a:r>
          </a:p>
        </p:txBody>
      </p:sp>
      <p:pic>
        <p:nvPicPr>
          <p:cNvPr id="19" name="C1.mp3">
            <a:hlinkClick r:id="" action="ppaction://media"/>
          </p:cNvPr>
          <p:cNvPicPr>
            <a:picLocks noRot="1" noChangeAspect="1"/>
          </p:cNvPicPr>
          <p:nvPr>
            <a:audioFile r:link="rId1"/>
          </p:nvPr>
        </p:nvPicPr>
        <p:blipFill>
          <a:blip r:embed="rId6"/>
          <a:stretch>
            <a:fillRect/>
          </a:stretch>
        </p:blipFill>
        <p:spPr>
          <a:xfrm>
            <a:off x="142844" y="1071546"/>
            <a:ext cx="558738" cy="566837"/>
          </a:xfrm>
          <a:prstGeom prst="rect">
            <a:avLst/>
          </a:prstGeom>
        </p:spPr>
      </p:pic>
    </p:spTree>
    <p:extLst>
      <p:ext uri="{BB962C8B-B14F-4D97-AF65-F5344CB8AC3E}">
        <p14:creationId xmlns="" xmlns:p14="http://schemas.microsoft.com/office/powerpoint/2010/main" val="105081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9"/>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 fill="hold"/>
                                        <p:tgtEl>
                                          <p:spTgt spid="19"/>
                                        </p:tgtEl>
                                      </p:cBhvr>
                                    </p:cmd>
                                  </p:childTnLst>
                                </p:cTn>
                              </p:par>
                            </p:childTnLst>
                          </p:cTn>
                        </p:par>
                      </p:childTnLst>
                    </p:cTn>
                  </p:par>
                </p:childTnLst>
              </p:cTn>
              <p:nextCondLst>
                <p:cond evt="onClick" delay="0">
                  <p:tgtEl>
                    <p:spTgt spid="19"/>
                  </p:tgtEl>
                </p:cond>
              </p:nextCondLst>
            </p:seq>
            <p:audio>
              <p:cMediaNode>
                <p:cTn id="20" fill="hold" display="0">
                  <p:stCondLst>
                    <p:cond delay="indefinite"/>
                  </p:stCondLst>
                  <p:endCondLst>
                    <p:cond evt="onPrev" delay="0">
                      <p:tgtEl>
                        <p:sldTgt/>
                      </p:tgtEl>
                    </p:cond>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844824"/>
            <a:ext cx="9144000" cy="5030787"/>
            <a:chOff x="0" y="1789637"/>
            <a:chExt cx="9144000" cy="5030787"/>
          </a:xfrm>
        </p:grpSpPr>
        <p:grpSp>
          <p:nvGrpSpPr>
            <p:cNvPr id="19" name="组合 18"/>
            <p:cNvGrpSpPr/>
            <p:nvPr/>
          </p:nvGrpSpPr>
          <p:grpSpPr>
            <a:xfrm>
              <a:off x="0" y="1789637"/>
              <a:ext cx="9144000" cy="5030787"/>
              <a:chOff x="0" y="1789637"/>
              <a:chExt cx="9144000" cy="5030787"/>
            </a:xfrm>
          </p:grpSpPr>
          <p:pic>
            <p:nvPicPr>
              <p:cNvPr id="14" name="Picture 5"/>
              <p:cNvPicPr>
                <a:picLocks noChangeAspect="1" noChangeArrowheads="1"/>
              </p:cNvPicPr>
              <p:nvPr/>
            </p:nvPicPr>
            <p:blipFill>
              <a:blip r:embed="rId4" cstate="print"/>
              <a:srcRect/>
              <a:stretch>
                <a:fillRect/>
              </a:stretch>
            </p:blipFill>
            <p:spPr bwMode="auto">
              <a:xfrm>
                <a:off x="0" y="1789637"/>
                <a:ext cx="9144000" cy="5030787"/>
              </a:xfrm>
              <a:prstGeom prst="rect">
                <a:avLst/>
              </a:prstGeom>
              <a:noFill/>
              <a:ln w="9525">
                <a:noFill/>
                <a:miter lim="800000"/>
                <a:headEnd/>
                <a:tailEnd/>
              </a:ln>
            </p:spPr>
          </p:pic>
          <p:sp>
            <p:nvSpPr>
              <p:cNvPr id="13" name="矩形 12"/>
              <p:cNvSpPr/>
              <p:nvPr/>
            </p:nvSpPr>
            <p:spPr>
              <a:xfrm>
                <a:off x="827584" y="2357664"/>
                <a:ext cx="6539048" cy="4462760"/>
              </a:xfrm>
              <a:prstGeom prst="rect">
                <a:avLst/>
              </a:prstGeom>
            </p:spPr>
            <p:txBody>
              <a:bodyPr wrap="square">
                <a:spAutoFit/>
              </a:bodyPr>
              <a:lstStyle/>
              <a:p>
                <a:r>
                  <a:rPr lang="en-US" altLang="zh-CN" sz="2400" dirty="0" smtClean="0">
                    <a:latin typeface="Helvetica"/>
                    <a:ea typeface="楷体_GB2312" pitchFamily="49" charset="-122"/>
                  </a:rPr>
                  <a:t> </a:t>
                </a:r>
                <a:r>
                  <a:rPr lang="en-US" sz="2600" dirty="0" smtClean="0">
                    <a:latin typeface="Helvetica" pitchFamily="2" charset="0"/>
                  </a:rPr>
                  <a:t>Al Gore calls global warming an “_______________,” as if merely recognizing it could put us on a path to a solution. But the real truth is that we don’t know enough to _____ global warming, and</a:t>
                </a:r>
                <a:r>
                  <a:rPr lang="en-US" altLang="zh-CN" sz="2600" dirty="0" smtClean="0">
                    <a:latin typeface="Helvetica" pitchFamily="2" charset="0"/>
                  </a:rPr>
                  <a:t>—</a:t>
                </a:r>
                <a:r>
                  <a:rPr lang="en-US" sz="2600" dirty="0" smtClean="0">
                    <a:latin typeface="Helvetica" pitchFamily="2" charset="0"/>
                  </a:rPr>
                  <a:t>without major technological ____________</a:t>
                </a:r>
                <a:r>
                  <a:rPr lang="en-US" altLang="zh-CN" sz="2600" dirty="0" smtClean="0">
                    <a:latin typeface="Helvetica" pitchFamily="2" charset="0"/>
                  </a:rPr>
                  <a:t>—</a:t>
                </a:r>
                <a:r>
                  <a:rPr lang="en-US" sz="2600" dirty="0" smtClean="0">
                    <a:latin typeface="Helvetica" pitchFamily="2" charset="0"/>
                  </a:rPr>
                  <a:t>we can’t do much about it. From 2003 to 2050, the world’s population is _________to grow from 6.4 billon to 9.1 billion, a 42% increase. </a:t>
                </a:r>
                <a:endParaRPr lang="zh-CN" altLang="en-US" sz="2600" dirty="0" smtClean="0">
                  <a:latin typeface="Helvetica" pitchFamily="2" charset="0"/>
                </a:endParaRPr>
              </a:p>
              <a:p>
                <a:endParaRPr lang="zh-CN" altLang="en-US" sz="2400" dirty="0" smtClean="0">
                  <a:latin typeface="Helvetica"/>
                  <a:ea typeface="楷体_GB2312" pitchFamily="49" charset="-122"/>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grpSp>
        <p:sp>
          <p:nvSpPr>
            <p:cNvPr id="16" name="右箭头 15">
              <a:hlinkClick r:id="" action="ppaction://hlinkshowjump?jump=nextslide"/>
            </p:cNvPr>
            <p:cNvSpPr/>
            <p:nvPr/>
          </p:nvSpPr>
          <p:spPr>
            <a:xfrm>
              <a:off x="6429388" y="5940451"/>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sp>
        <p:nvSpPr>
          <p:cNvPr id="9" name="Text Box 41"/>
          <p:cNvSpPr txBox="1">
            <a:spLocks noChangeArrowheads="1"/>
          </p:cNvSpPr>
          <p:nvPr/>
        </p:nvSpPr>
        <p:spPr bwMode="auto">
          <a:xfrm>
            <a:off x="1100110" y="2865949"/>
            <a:ext cx="2686072"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inconvenient truth</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2714613" y="4072500"/>
            <a:ext cx="2214577"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relieve</a:t>
            </a:r>
            <a:endParaRPr lang="en-US" altLang="zh-CN" sz="2400" b="1" dirty="0">
              <a:solidFill>
                <a:srgbClr val="0070C0"/>
              </a:solidFill>
              <a:latin typeface="Helvetica"/>
              <a:ea typeface="Helvetica Neue"/>
              <a:cs typeface="Helvetica Neue"/>
            </a:endParaRPr>
          </a:p>
        </p:txBody>
      </p:sp>
      <p:pic>
        <p:nvPicPr>
          <p:cNvPr id="20" name="Picture 2" descr="H:\2015年修改\图片8.jpg"/>
          <p:cNvPicPr>
            <a:picLocks noChangeAspect="1" noChangeArrowheads="1"/>
          </p:cNvPicPr>
          <p:nvPr/>
        </p:nvPicPr>
        <p:blipFill>
          <a:blip r:embed="rId5" cstate="print"/>
          <a:srcRect/>
          <a:stretch>
            <a:fillRect/>
          </a:stretch>
        </p:blipFill>
        <p:spPr bwMode="auto">
          <a:xfrm>
            <a:off x="0" y="-24"/>
            <a:ext cx="8802687" cy="1195387"/>
          </a:xfrm>
          <a:prstGeom prst="rect">
            <a:avLst/>
          </a:prstGeom>
          <a:noFill/>
        </p:spPr>
      </p:pic>
      <p:sp>
        <p:nvSpPr>
          <p:cNvPr id="15" name="Text Box 42"/>
          <p:cNvSpPr txBox="1">
            <a:spLocks noChangeArrowheads="1"/>
          </p:cNvSpPr>
          <p:nvPr/>
        </p:nvSpPr>
        <p:spPr bwMode="auto">
          <a:xfrm rot="10800000" flipV="1">
            <a:off x="919690" y="4857760"/>
            <a:ext cx="2214577" cy="369333"/>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breakthroughs</a:t>
            </a:r>
            <a:endParaRPr lang="en-US" altLang="zh-CN" sz="2400" b="1" dirty="0">
              <a:solidFill>
                <a:srgbClr val="0070C0"/>
              </a:solidFill>
              <a:latin typeface="Helvetica"/>
              <a:ea typeface="Helvetica Neue"/>
              <a:cs typeface="Helvetica Neue"/>
            </a:endParaRPr>
          </a:p>
        </p:txBody>
      </p:sp>
      <p:sp>
        <p:nvSpPr>
          <p:cNvPr id="17" name="Text Box 42"/>
          <p:cNvSpPr txBox="1">
            <a:spLocks noChangeArrowheads="1"/>
          </p:cNvSpPr>
          <p:nvPr/>
        </p:nvSpPr>
        <p:spPr bwMode="auto">
          <a:xfrm rot="10800000" flipV="1">
            <a:off x="2500298" y="5640274"/>
            <a:ext cx="2214577"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 projected</a:t>
            </a:r>
          </a:p>
        </p:txBody>
      </p:sp>
      <p:sp>
        <p:nvSpPr>
          <p:cNvPr id="22" name="Rectangle 10"/>
          <p:cNvSpPr/>
          <p:nvPr/>
        </p:nvSpPr>
        <p:spPr>
          <a:xfrm>
            <a:off x="919690" y="21363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23" name="Rectangle 10"/>
          <p:cNvSpPr/>
          <p:nvPr/>
        </p:nvSpPr>
        <p:spPr>
          <a:xfrm>
            <a:off x="827584" y="2288789"/>
            <a:ext cx="7692554"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25" name="矩形 7"/>
          <p:cNvSpPr/>
          <p:nvPr/>
        </p:nvSpPr>
        <p:spPr>
          <a:xfrm>
            <a:off x="847708"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global warming.</a:t>
            </a:r>
            <a:endParaRPr lang="en-US" altLang="zh-CN" sz="2400" b="1" dirty="0">
              <a:latin typeface="Helvetica"/>
              <a:ea typeface="Helvetica Neue"/>
              <a:cs typeface="Helvetica Neue"/>
            </a:endParaRPr>
          </a:p>
        </p:txBody>
      </p:sp>
      <p:pic>
        <p:nvPicPr>
          <p:cNvPr id="24" name="C2.mp3">
            <a:hlinkClick r:id="" action="ppaction://media"/>
          </p:cNvPr>
          <p:cNvPicPr>
            <a:picLocks noRot="1" noChangeAspect="1"/>
          </p:cNvPicPr>
          <p:nvPr>
            <a:audioFile r:link="rId1"/>
          </p:nvPr>
        </p:nvPicPr>
        <p:blipFill>
          <a:blip r:embed="rId6"/>
          <a:stretch>
            <a:fillRect/>
          </a:stretch>
        </p:blipFill>
        <p:spPr>
          <a:xfrm>
            <a:off x="142844" y="1071546"/>
            <a:ext cx="560674" cy="568800"/>
          </a:xfrm>
          <a:prstGeom prst="rect">
            <a:avLst/>
          </a:prstGeom>
        </p:spPr>
      </p:pic>
    </p:spTree>
    <p:extLst>
      <p:ext uri="{BB962C8B-B14F-4D97-AF65-F5344CB8AC3E}">
        <p14:creationId xmlns="" xmlns:p14="http://schemas.microsoft.com/office/powerpoint/2010/main"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24"/>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 fill="hold"/>
                                        <p:tgtEl>
                                          <p:spTgt spid="24"/>
                                        </p:tgtEl>
                                      </p:cBhvr>
                                    </p:cmd>
                                  </p:childTnLst>
                                </p:cTn>
                              </p:par>
                            </p:childTnLst>
                          </p:cTn>
                        </p:par>
                      </p:childTnLst>
                    </p:cTn>
                  </p:par>
                </p:childTnLst>
              </p:cTn>
              <p:nextCondLst>
                <p:cond evt="onClick" delay="0">
                  <p:tgtEl>
                    <p:spTgt spid="24"/>
                  </p:tgtEl>
                </p:cond>
              </p:nextCondLst>
            </p:seq>
            <p:audio>
              <p:cMediaNode>
                <p:cTn id="24" fill="hold" display="0">
                  <p:stCondLst>
                    <p:cond delay="indefinite"/>
                  </p:stCondLst>
                  <p:endCondLst>
                    <p:cond evt="onPrev" delay="0">
                      <p:tgtEl>
                        <p:sldTgt/>
                      </p:tgtEl>
                    </p:cond>
                    <p:cond evt="onStopAudio" delay="0">
                      <p:tgtEl>
                        <p:sldTgt/>
                      </p:tgtEl>
                    </p:cond>
                  </p:endCondLst>
                </p:cTn>
                <p:tgtEl>
                  <p:spTgt spid="2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4" cstate="print"/>
          <a:srcRect/>
          <a:stretch>
            <a:fillRect/>
          </a:stretch>
        </p:blipFill>
        <p:spPr bwMode="auto">
          <a:xfrm>
            <a:off x="0" y="1827213"/>
            <a:ext cx="914400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847708" y="2297496"/>
            <a:ext cx="6959696" cy="4131900"/>
          </a:xfrm>
          <a:prstGeom prst="rect">
            <a:avLst/>
          </a:prstGeom>
          <a:noFill/>
          <a:effectLst>
            <a:glow rad="139700">
              <a:schemeClr val="accent3">
                <a:satMod val="175000"/>
                <a:alpha val="40000"/>
              </a:schemeClr>
            </a:glow>
          </a:effectLst>
        </p:spPr>
        <p:txBody>
          <a:bodyPr wrap="square">
            <a:spAutoFit/>
          </a:bodyPr>
          <a:lstStyle/>
          <a:p>
            <a:pPr>
              <a:lnSpc>
                <a:spcPts val="3500"/>
              </a:lnSpc>
            </a:pPr>
            <a:r>
              <a:rPr lang="en-US" sz="2600" dirty="0" smtClean="0">
                <a:latin typeface="Helvetica" pitchFamily="2" charset="0"/>
              </a:rPr>
              <a:t>If energy use per person and technology remain the same, total energy use and greenhouse gas </a:t>
            </a:r>
            <a:r>
              <a:rPr lang="en-US" sz="2600" u="sng" dirty="0" smtClean="0">
                <a:latin typeface="Helvetica" pitchFamily="2" charset="0"/>
              </a:rPr>
              <a:t>_________</a:t>
            </a:r>
            <a:r>
              <a:rPr lang="en-US" sz="2600" dirty="0" smtClean="0">
                <a:latin typeface="Helvetica" pitchFamily="2" charset="0"/>
              </a:rPr>
              <a:t> (mainly, CO</a:t>
            </a:r>
            <a:r>
              <a:rPr lang="en-US" sz="2600" baseline="-25000" dirty="0" smtClean="0">
                <a:latin typeface="Helvetica" pitchFamily="2" charset="0"/>
              </a:rPr>
              <a:t>2</a:t>
            </a:r>
            <a:r>
              <a:rPr lang="en-US" sz="2600" dirty="0" smtClean="0">
                <a:latin typeface="Helvetica" pitchFamily="2" charset="0"/>
              </a:rPr>
              <a:t>) </a:t>
            </a:r>
          </a:p>
          <a:p>
            <a:pPr>
              <a:lnSpc>
                <a:spcPts val="3500"/>
              </a:lnSpc>
            </a:pPr>
            <a:r>
              <a:rPr lang="en-US" sz="2600" dirty="0" smtClean="0">
                <a:latin typeface="Helvetica" pitchFamily="2" charset="0"/>
              </a:rPr>
              <a:t>will be 42% higher in 2050. But that’s too low, because societies that grow richer use more energy. We need economic growth unless we </a:t>
            </a:r>
            <a:r>
              <a:rPr lang="en-US" sz="2600" u="sng" dirty="0" smtClean="0">
                <a:latin typeface="Helvetica" pitchFamily="2" charset="0"/>
              </a:rPr>
              <a:t>_________</a:t>
            </a:r>
            <a:r>
              <a:rPr lang="en-US" sz="2600" dirty="0" smtClean="0">
                <a:latin typeface="Helvetica" pitchFamily="2" charset="0"/>
              </a:rPr>
              <a:t> the world’s poor to their present </a:t>
            </a:r>
            <a:r>
              <a:rPr lang="en-US" altLang="zh-CN" sz="2600" dirty="0" smtClean="0">
                <a:latin typeface="Helvetica" pitchFamily="2" charset="0"/>
              </a:rPr>
              <a:t>poverty and freeze everyone else’s living standards.</a:t>
            </a:r>
            <a:endParaRPr lang="zh-CN" altLang="en-US" sz="2600" dirty="0" smtClean="0">
              <a:latin typeface="Helvetica" pitchFamily="2" charset="0"/>
            </a:endParaRPr>
          </a:p>
        </p:txBody>
      </p:sp>
      <p:sp>
        <p:nvSpPr>
          <p:cNvPr id="12" name="Text Box 1029"/>
          <p:cNvSpPr txBox="1">
            <a:spLocks noChangeArrowheads="1"/>
          </p:cNvSpPr>
          <p:nvPr/>
        </p:nvSpPr>
        <p:spPr bwMode="auto">
          <a:xfrm rot="10800000" flipV="1">
            <a:off x="3478583" y="3228590"/>
            <a:ext cx="1807797" cy="40241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emissions</a:t>
            </a:r>
          </a:p>
        </p:txBody>
      </p:sp>
      <p:sp>
        <p:nvSpPr>
          <p:cNvPr id="16" name="Text Box 1029"/>
          <p:cNvSpPr txBox="1">
            <a:spLocks noChangeArrowheads="1"/>
          </p:cNvSpPr>
          <p:nvPr/>
        </p:nvSpPr>
        <p:spPr bwMode="auto">
          <a:xfrm>
            <a:off x="948738" y="4997250"/>
            <a:ext cx="1551560" cy="40241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 condemn</a:t>
            </a:r>
            <a:endParaRPr lang="en-US" altLang="zh-CN" sz="2400" b="1" dirty="0">
              <a:solidFill>
                <a:srgbClr val="0070C0"/>
              </a:solidFill>
              <a:latin typeface="Helvetica"/>
              <a:ea typeface="Helvetica Neue"/>
              <a:cs typeface="Helvetica Neue"/>
            </a:endParaRPr>
          </a:p>
        </p:txBody>
      </p:sp>
      <p:pic>
        <p:nvPicPr>
          <p:cNvPr id="21" name="Picture 2" descr="H:\2015年修改\图片8.jpg"/>
          <p:cNvPicPr>
            <a:picLocks noChangeAspect="1" noChangeArrowheads="1"/>
          </p:cNvPicPr>
          <p:nvPr/>
        </p:nvPicPr>
        <p:blipFill>
          <a:blip r:embed="rId5" cstate="print"/>
          <a:srcRect/>
          <a:stretch>
            <a:fillRect/>
          </a:stretch>
        </p:blipFill>
        <p:spPr bwMode="auto">
          <a:xfrm>
            <a:off x="0" y="-24"/>
            <a:ext cx="8802687" cy="1195387"/>
          </a:xfrm>
          <a:prstGeom prst="rect">
            <a:avLst/>
          </a:prstGeom>
          <a:noFill/>
        </p:spPr>
      </p:pic>
      <p:sp>
        <p:nvSpPr>
          <p:cNvPr id="15" name="矩形 7"/>
          <p:cNvSpPr/>
          <p:nvPr/>
        </p:nvSpPr>
        <p:spPr>
          <a:xfrm>
            <a:off x="847708"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global warming.</a:t>
            </a:r>
            <a:endParaRPr lang="en-US" altLang="zh-CN" sz="2400" b="1" dirty="0">
              <a:latin typeface="Helvetica"/>
              <a:ea typeface="Helvetica Neue"/>
              <a:cs typeface="Helvetica Neue"/>
            </a:endParaRPr>
          </a:p>
        </p:txBody>
      </p:sp>
      <p:sp>
        <p:nvSpPr>
          <p:cNvPr id="18" name="右箭头 17">
            <a:hlinkClick r:id="" action="ppaction://hlinkshowjump?jump=nextslide"/>
          </p:cNvPr>
          <p:cNvSpPr/>
          <p:nvPr/>
        </p:nvSpPr>
        <p:spPr>
          <a:xfrm>
            <a:off x="6215074" y="6215082"/>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3" name="C3.mp3">
            <a:hlinkClick r:id="" action="ppaction://media"/>
          </p:cNvPr>
          <p:cNvPicPr>
            <a:picLocks noRot="1" noChangeAspect="1"/>
          </p:cNvPicPr>
          <p:nvPr>
            <a:audioFile r:link="rId1"/>
          </p:nvPr>
        </p:nvPicPr>
        <p:blipFill>
          <a:blip r:embed="rId6"/>
          <a:stretch>
            <a:fillRect/>
          </a:stretch>
        </p:blipFill>
        <p:spPr>
          <a:xfrm>
            <a:off x="153674" y="1074250"/>
            <a:ext cx="560674" cy="568800"/>
          </a:xfrm>
          <a:prstGeom prst="rect">
            <a:avLst/>
          </a:prstGeom>
        </p:spPr>
      </p:pic>
    </p:spTree>
    <p:extLst>
      <p:ext uri="{BB962C8B-B14F-4D97-AF65-F5344CB8AC3E}">
        <p14:creationId xmlns="" xmlns:p14="http://schemas.microsoft.com/office/powerpoint/2010/main" val="200645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 fill="hold"/>
                                        <p:tgtEl>
                                          <p:spTgt spid="13"/>
                                        </p:tgtEl>
                                      </p:cBhvr>
                                    </p:cmd>
                                  </p:childTnLst>
                                </p:cTn>
                              </p:par>
                            </p:childTnLst>
                          </p:cTn>
                        </p:par>
                      </p:childTnLst>
                    </p:cTn>
                  </p:par>
                </p:childTnLst>
              </p:cTn>
              <p:nextCondLst>
                <p:cond evt="onClick" delay="0">
                  <p:tgtEl>
                    <p:spTgt spid="13"/>
                  </p:tgtEl>
                </p:cond>
              </p:nextCondLst>
            </p:seq>
            <p:audio>
              <p:cMediaNode>
                <p:cTn id="16" fill="hold" display="0">
                  <p:stCondLst>
                    <p:cond delay="indefinite"/>
                  </p:stCondLst>
                  <p:endCondLst>
                    <p:cond evt="onPrev" delay="0">
                      <p:tgtEl>
                        <p:sldTgt/>
                      </p:tgtEl>
                    </p:cond>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4" cstate="print"/>
          <a:srcRect/>
          <a:stretch>
            <a:fillRect/>
          </a:stretch>
        </p:blipFill>
        <p:spPr bwMode="auto">
          <a:xfrm>
            <a:off x="0" y="1827213"/>
            <a:ext cx="9072530" cy="5030787"/>
          </a:xfrm>
          <a:prstGeom prst="rect">
            <a:avLst/>
          </a:prstGeom>
          <a:noFill/>
          <a:ln w="9525">
            <a:noFill/>
            <a:miter lim="800000"/>
            <a:headEnd/>
            <a:tailEnd/>
          </a:ln>
        </p:spPr>
      </p:pic>
      <p:sp>
        <p:nvSpPr>
          <p:cNvPr id="15" name="矩形 14"/>
          <p:cNvSpPr/>
          <p:nvPr/>
        </p:nvSpPr>
        <p:spPr>
          <a:xfrm>
            <a:off x="767290" y="2786058"/>
            <a:ext cx="6757038" cy="3234219"/>
          </a:xfrm>
          <a:prstGeom prst="rect">
            <a:avLst/>
          </a:prstGeom>
        </p:spPr>
        <p:txBody>
          <a:bodyPr wrap="square">
            <a:spAutoFit/>
          </a:bodyPr>
          <a:lstStyle/>
          <a:p>
            <a:pPr>
              <a:lnSpc>
                <a:spcPts val="3500"/>
              </a:lnSpc>
            </a:pPr>
            <a:r>
              <a:rPr lang="en-US" sz="2600" dirty="0" smtClean="0">
                <a:latin typeface="Helvetica" pitchFamily="2" charset="0"/>
              </a:rPr>
              <a:t>The practical solution is that if global warming is a </a:t>
            </a:r>
            <a:r>
              <a:rPr lang="en-US" sz="2600" u="sng" dirty="0" smtClean="0">
                <a:latin typeface="Helvetica" pitchFamily="2" charset="0"/>
              </a:rPr>
              <a:t>_______________</a:t>
            </a:r>
            <a:r>
              <a:rPr lang="en-US" sz="2600" dirty="0" smtClean="0">
                <a:latin typeface="Helvetica" pitchFamily="2" charset="0"/>
              </a:rPr>
              <a:t>, the only solution is new technology. Only an aggressive research and development program might find ways of breaking our dependence on </a:t>
            </a:r>
            <a:r>
              <a:rPr lang="en-US" sz="2600" u="sng" dirty="0" smtClean="0">
                <a:latin typeface="Helvetica" pitchFamily="2" charset="0"/>
              </a:rPr>
              <a:t>_________ </a:t>
            </a:r>
            <a:r>
              <a:rPr lang="en-US" sz="2600" dirty="0" smtClean="0">
                <a:latin typeface="Helvetica" pitchFamily="2" charset="0"/>
              </a:rPr>
              <a:t>or dealing with it.</a:t>
            </a:r>
            <a:endParaRPr lang="zh-CN" altLang="en-US" sz="2600" dirty="0" smtClean="0">
              <a:latin typeface="Helvetica" pitchFamily="2" charset="0"/>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2" name="Text Box 50"/>
          <p:cNvSpPr txBox="1">
            <a:spLocks noChangeArrowheads="1"/>
          </p:cNvSpPr>
          <p:nvPr/>
        </p:nvSpPr>
        <p:spPr bwMode="auto">
          <a:xfrm>
            <a:off x="2928670" y="3260700"/>
            <a:ext cx="2903814" cy="403252"/>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potential disaster</a:t>
            </a:r>
            <a:endParaRPr lang="en-US" altLang="zh-CN" sz="2400" b="1" dirty="0">
              <a:solidFill>
                <a:srgbClr val="0070C0"/>
              </a:solidFill>
              <a:latin typeface="Helvetica"/>
              <a:ea typeface="Helvetica Neue"/>
              <a:cs typeface="Helvetica Neue"/>
            </a:endParaRPr>
          </a:p>
        </p:txBody>
      </p:sp>
      <p:sp>
        <p:nvSpPr>
          <p:cNvPr id="13" name="Text Box 50"/>
          <p:cNvSpPr txBox="1">
            <a:spLocks noChangeArrowheads="1"/>
          </p:cNvSpPr>
          <p:nvPr/>
        </p:nvSpPr>
        <p:spPr bwMode="auto">
          <a:xfrm rot="10800000" flipV="1">
            <a:off x="3303579" y="5057503"/>
            <a:ext cx="1692094"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fossil fuels</a:t>
            </a:r>
            <a:endParaRPr lang="en-US" altLang="zh-CN" sz="2400" b="1" dirty="0">
              <a:solidFill>
                <a:srgbClr val="0070C0"/>
              </a:solidFill>
              <a:latin typeface="Helvetica"/>
              <a:ea typeface="Helvetica Neue"/>
              <a:cs typeface="Helvetica Neue"/>
            </a:endParaRPr>
          </a:p>
        </p:txBody>
      </p:sp>
      <p:pic>
        <p:nvPicPr>
          <p:cNvPr id="21"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566181" y="6327798"/>
            <a:ext cx="434975" cy="458788"/>
          </a:xfrm>
          <a:prstGeom prst="rect">
            <a:avLst/>
          </a:prstGeom>
          <a:noFill/>
          <a:ln w="9525">
            <a:noFill/>
            <a:miter lim="800000"/>
            <a:headEnd/>
            <a:tailEnd/>
          </a:ln>
        </p:spPr>
      </p:pic>
      <p:pic>
        <p:nvPicPr>
          <p:cNvPr id="10" name="C4.mp3">
            <a:hlinkClick r:id="" action="ppaction://media"/>
          </p:cNvPr>
          <p:cNvPicPr>
            <a:picLocks noRot="1" noChangeAspect="1"/>
          </p:cNvPicPr>
          <p:nvPr>
            <a:audioFile r:link="rId1"/>
          </p:nvPr>
        </p:nvPicPr>
        <p:blipFill>
          <a:blip r:embed="rId7"/>
          <a:stretch>
            <a:fillRect/>
          </a:stretch>
        </p:blipFill>
        <p:spPr>
          <a:xfrm>
            <a:off x="82237" y="1145688"/>
            <a:ext cx="560673" cy="568800"/>
          </a:xfrm>
          <a:prstGeom prst="rect">
            <a:avLst/>
          </a:prstGeom>
        </p:spPr>
      </p:pic>
      <p:pic>
        <p:nvPicPr>
          <p:cNvPr id="14" name="Picture 2" descr="H:\2015年修改\图片8.jpg"/>
          <p:cNvPicPr>
            <a:picLocks noChangeAspect="1" noChangeArrowheads="1"/>
          </p:cNvPicPr>
          <p:nvPr/>
        </p:nvPicPr>
        <p:blipFill>
          <a:blip r:embed="rId8" cstate="print"/>
          <a:srcRect/>
          <a:stretch>
            <a:fillRect/>
          </a:stretch>
        </p:blipFill>
        <p:spPr bwMode="auto">
          <a:xfrm>
            <a:off x="0" y="-24"/>
            <a:ext cx="8802687" cy="1195387"/>
          </a:xfrm>
          <a:prstGeom prst="rect">
            <a:avLst/>
          </a:prstGeom>
          <a:noFill/>
        </p:spPr>
      </p:pic>
      <p:sp>
        <p:nvSpPr>
          <p:cNvPr id="16" name="矩形 7"/>
          <p:cNvSpPr/>
          <p:nvPr/>
        </p:nvSpPr>
        <p:spPr>
          <a:xfrm>
            <a:off x="847708"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global warming.</a:t>
            </a:r>
            <a:endParaRPr lang="en-US" altLang="zh-CN" sz="2400" b="1" dirty="0">
              <a:latin typeface="Helvetica"/>
              <a:ea typeface="Helvetica Neue"/>
              <a:cs typeface="Helvetica Neue"/>
            </a:endParaRPr>
          </a:p>
        </p:txBody>
      </p:sp>
    </p:spTree>
    <p:extLst>
      <p:ext uri="{BB962C8B-B14F-4D97-AF65-F5344CB8AC3E}">
        <p14:creationId xmlns="" xmlns:p14="http://schemas.microsoft.com/office/powerpoint/2010/main" val="179307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 fill="hold"/>
                                        <p:tgtEl>
                                          <p:spTgt spid="10"/>
                                        </p:tgtEl>
                                      </p:cBhvr>
                                    </p:cmd>
                                  </p:childTnLst>
                                </p:cTn>
                              </p:par>
                            </p:childTnLst>
                          </p:cTn>
                        </p:par>
                      </p:childTnLst>
                    </p:cTn>
                  </p:par>
                </p:childTnLst>
              </p:cTn>
              <p:nextCondLst>
                <p:cond evt="onClick" delay="0">
                  <p:tgtEl>
                    <p:spTgt spid="10"/>
                  </p:tgtEl>
                </p:cond>
              </p:nextCondLst>
            </p:seq>
            <p:audio>
              <p:cMediaNode>
                <p:cTn id="16"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p:cNvGrpSpPr/>
          <p:nvPr/>
        </p:nvGrpSpPr>
        <p:grpSpPr>
          <a:xfrm>
            <a:off x="672202" y="1454150"/>
            <a:ext cx="8101940" cy="4189117"/>
            <a:chOff x="716270" y="1454150"/>
            <a:chExt cx="8101940" cy="4189117"/>
          </a:xfrm>
        </p:grpSpPr>
        <p:sp>
          <p:nvSpPr>
            <p:cNvPr id="162818" name="TextBox 19"/>
            <p:cNvSpPr txBox="1">
              <a:spLocks noChangeArrowheads="1"/>
            </p:cNvSpPr>
            <p:nvPr/>
          </p:nvSpPr>
          <p:spPr bwMode="auto">
            <a:xfrm>
              <a:off x="857224" y="1454150"/>
              <a:ext cx="3915524" cy="461665"/>
            </a:xfrm>
            <a:prstGeom prst="rect">
              <a:avLst/>
            </a:prstGeom>
            <a:noFill/>
            <a:ln w="9525">
              <a:noFill/>
              <a:miter lim="800000"/>
              <a:headEnd/>
              <a:tailEnd/>
            </a:ln>
          </p:spPr>
          <p:txBody>
            <a:bodyPr wrap="square">
              <a:spAutoFit/>
            </a:bodyPr>
            <a:lstStyle/>
            <a:p>
              <a:r>
                <a:rPr lang="en-US" altLang="zh-CN" sz="2400" b="1" dirty="0" smtClean="0">
                  <a:latin typeface="Helvetica"/>
                  <a:ea typeface="Helvetica Neue"/>
                  <a:cs typeface="Helvetica Neue"/>
                </a:rPr>
                <a:t>Questions Previewing</a:t>
              </a:r>
              <a:endParaRPr lang="zh-CN" altLang="en-US" sz="2400" b="1" dirty="0">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716270" y="2060848"/>
              <a:ext cx="7499068" cy="461665"/>
            </a:xfrm>
            <a:prstGeom prst="rect">
              <a:avLst/>
            </a:prstGeom>
          </p:spPr>
          <p:txBody>
            <a:bodyPr wrap="square">
              <a:spAutoFit/>
            </a:bodyPr>
            <a:lstStyle/>
            <a:p>
              <a:r>
                <a:rPr lang="en-US" altLang="zh-CN" sz="2400" dirty="0" smtClean="0">
                  <a:latin typeface="Helvetica"/>
                  <a:ea typeface="楷体_GB2312" pitchFamily="49" charset="-122"/>
                </a:rPr>
                <a:t>1. What are the main ideas of Environmentalism? </a:t>
              </a:r>
              <a:endParaRPr lang="zh-CN" altLang="zh-CN" sz="2400" dirty="0" smtClean="0">
                <a:latin typeface="Helvetica"/>
                <a:ea typeface="楷体_GB2312" pitchFamily="49" charset="-122"/>
              </a:endParaRPr>
            </a:p>
          </p:txBody>
        </p:sp>
        <p:sp>
          <p:nvSpPr>
            <p:cNvPr id="14" name="矩形 13"/>
            <p:cNvSpPr/>
            <p:nvPr/>
          </p:nvSpPr>
          <p:spPr>
            <a:xfrm>
              <a:off x="745716" y="3255367"/>
              <a:ext cx="8072494" cy="461665"/>
            </a:xfrm>
            <a:prstGeom prst="rect">
              <a:avLst/>
            </a:prstGeom>
          </p:spPr>
          <p:txBody>
            <a:bodyPr wrap="square">
              <a:spAutoFit/>
            </a:bodyPr>
            <a:lstStyle/>
            <a:p>
              <a:r>
                <a:rPr lang="en-US" altLang="zh-CN" sz="2400" dirty="0" smtClean="0">
                  <a:latin typeface="Helvetica"/>
                  <a:ea typeface="楷体_GB2312" pitchFamily="49" charset="-122"/>
                </a:rPr>
                <a:t>2. What do you know about Protagoras?</a:t>
              </a:r>
              <a:endParaRPr lang="zh-CN" altLang="zh-CN" sz="2400" dirty="0" smtClean="0">
                <a:latin typeface="Helvetica"/>
                <a:ea typeface="楷体_GB2312" pitchFamily="49" charset="-122"/>
              </a:endParaRPr>
            </a:p>
          </p:txBody>
        </p:sp>
        <p:grpSp>
          <p:nvGrpSpPr>
            <p:cNvPr id="3" name="组合 23"/>
            <p:cNvGrpSpPr/>
            <p:nvPr/>
          </p:nvGrpSpPr>
          <p:grpSpPr>
            <a:xfrm>
              <a:off x="6966112" y="3761880"/>
              <a:ext cx="936104" cy="747240"/>
              <a:chOff x="7902216" y="2654259"/>
              <a:chExt cx="936104" cy="747240"/>
            </a:xfrm>
          </p:grpSpPr>
          <p:pic>
            <p:nvPicPr>
              <p:cNvPr id="25"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9">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7902216" y="2654259"/>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10" action="ppaction://hlinksldjump"/>
              </p:cNvPr>
              <p:cNvSpPr txBox="1"/>
              <p:nvPr/>
            </p:nvSpPr>
            <p:spPr>
              <a:xfrm>
                <a:off x="7983862" y="2827824"/>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4" name="组合 29"/>
            <p:cNvGrpSpPr/>
            <p:nvPr/>
          </p:nvGrpSpPr>
          <p:grpSpPr>
            <a:xfrm>
              <a:off x="6973522" y="2492896"/>
              <a:ext cx="936104" cy="747240"/>
              <a:chOff x="7778150" y="2456845"/>
              <a:chExt cx="936104" cy="747240"/>
            </a:xfrm>
          </p:grpSpPr>
          <p:pic>
            <p:nvPicPr>
              <p:cNvPr id="31"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9">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7778150" y="2456845"/>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 name="TextBox 31">
                <a:hlinkClick r:id="rId11" action="ppaction://hlinksldjump"/>
              </p:cNvPr>
              <p:cNvSpPr txBox="1"/>
              <p:nvPr/>
            </p:nvSpPr>
            <p:spPr>
              <a:xfrm>
                <a:off x="7859796" y="2630410"/>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pic>
        <p:nvPicPr>
          <p:cNvPr id="22" name="Picture 4">
            <a:hlinkClick r:id="rId12" action="ppaction://hlinksldjump"/>
          </p:cNvPr>
          <p:cNvPicPr>
            <a:picLocks noChangeAspect="1" noChangeArrowheads="1"/>
          </p:cNvPicPr>
          <p:nvPr/>
        </p:nvPicPr>
        <p:blipFill>
          <a:blip r:embed="rId1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5" name="Group 26"/>
          <p:cNvGrpSpPr/>
          <p:nvPr/>
        </p:nvGrpSpPr>
        <p:grpSpPr>
          <a:xfrm>
            <a:off x="-7938" y="9302"/>
            <a:ext cx="4645026" cy="1187450"/>
            <a:chOff x="-7938" y="-5350"/>
            <a:chExt cx="4645026" cy="1187450"/>
          </a:xfrm>
        </p:grpSpPr>
        <p:pic>
          <p:nvPicPr>
            <p:cNvPr id="15" name="Picture 3"/>
            <p:cNvPicPr>
              <a:picLocks noChangeAspect="1" noChangeArrowheads="1"/>
            </p:cNvPicPr>
            <p:nvPr/>
          </p:nvPicPr>
          <p:blipFill>
            <a:blip r:embed="rId14" cstate="print"/>
            <a:srcRect/>
            <a:stretch>
              <a:fillRect/>
            </a:stretch>
          </p:blipFill>
          <p:spPr bwMode="auto">
            <a:xfrm>
              <a:off x="-7938" y="-5350"/>
              <a:ext cx="4645026" cy="1187450"/>
            </a:xfrm>
            <a:prstGeom prst="rect">
              <a:avLst/>
            </a:prstGeom>
            <a:noFill/>
            <a:ln w="9525">
              <a:noFill/>
              <a:miter lim="800000"/>
              <a:headEnd/>
              <a:tailEnd/>
            </a:ln>
          </p:spPr>
        </p:pic>
        <p:sp>
          <p:nvSpPr>
            <p:cNvPr id="16" name="TextBox 15"/>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grpSp>
      <p:sp>
        <p:nvSpPr>
          <p:cNvPr id="18" name="矩形 17"/>
          <p:cNvSpPr>
            <a:spLocks noChangeArrowheads="1"/>
          </p:cNvSpPr>
          <p:nvPr/>
        </p:nvSpPr>
        <p:spPr bwMode="auto">
          <a:xfrm>
            <a:off x="714348" y="4479503"/>
            <a:ext cx="7410450" cy="830997"/>
          </a:xfrm>
          <a:prstGeom prst="rect">
            <a:avLst/>
          </a:prstGeom>
          <a:noFill/>
          <a:ln w="9525">
            <a:noFill/>
            <a:miter lim="800000"/>
            <a:headEnd/>
            <a:tailEnd/>
          </a:ln>
        </p:spPr>
        <p:txBody>
          <a:bodyPr>
            <a:spAutoFit/>
          </a:bodyPr>
          <a:lstStyle/>
          <a:p>
            <a:pPr marL="355600" indent="-355600"/>
            <a:r>
              <a:rPr lang="en-US" altLang="zh-CN" sz="2400" dirty="0" smtClean="0">
                <a:latin typeface="Helvetica"/>
                <a:ea typeface="楷体_GB2312" pitchFamily="49" charset="-122"/>
              </a:rPr>
              <a:t>3. What is the Arctic National Wildlife Refuge (ANWR    or Arctic Refuge)?</a:t>
            </a:r>
            <a:endParaRPr lang="zh-CN" altLang="zh-CN" sz="2400" dirty="0" smtClean="0">
              <a:latin typeface="Helvetica"/>
              <a:ea typeface="楷体_GB2312" pitchFamily="49" charset="-122"/>
            </a:endParaRPr>
          </a:p>
        </p:txBody>
      </p:sp>
      <p:pic>
        <p:nvPicPr>
          <p:cNvPr id="21"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9">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922044" y="5039214"/>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TextBox 22">
            <a:hlinkClick r:id="rId15" action="ppaction://hlinksldjump"/>
          </p:cNvPr>
          <p:cNvSpPr txBox="1"/>
          <p:nvPr/>
        </p:nvSpPr>
        <p:spPr>
          <a:xfrm>
            <a:off x="7003690" y="5212779"/>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spTree>
    <p:extLst>
      <p:ext uri="{BB962C8B-B14F-4D97-AF65-F5344CB8AC3E}">
        <p14:creationId xmlns="" xmlns:p14="http://schemas.microsoft.com/office/powerpoint/2010/main" val="1091580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2.jpg"/>
          <p:cNvPicPr>
            <a:picLocks noChangeAspect="1" noChangeArrowheads="1"/>
          </p:cNvPicPr>
          <p:nvPr/>
        </p:nvPicPr>
        <p:blipFill>
          <a:blip r:embed="rId3" cstate="print"/>
          <a:srcRect/>
          <a:stretch>
            <a:fillRect/>
          </a:stretch>
        </p:blipFill>
        <p:spPr bwMode="auto">
          <a:xfrm>
            <a:off x="555651" y="2214554"/>
            <a:ext cx="7802563" cy="3143272"/>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20" name="矩形 19"/>
          <p:cNvSpPr/>
          <p:nvPr/>
        </p:nvSpPr>
        <p:spPr>
          <a:xfrm>
            <a:off x="1412907" y="2643182"/>
            <a:ext cx="6572296" cy="2308324"/>
          </a:xfrm>
          <a:prstGeom prst="rect">
            <a:avLst/>
          </a:prstGeom>
        </p:spPr>
        <p:txBody>
          <a:bodyPr wrap="square">
            <a:spAutoFit/>
          </a:bodyPr>
          <a:lstStyle/>
          <a:p>
            <a:r>
              <a:rPr lang="en-US" altLang="zh-CN" sz="2400" dirty="0" smtClean="0">
                <a:latin typeface="Helvetica"/>
                <a:ea typeface="楷体_GB2312" pitchFamily="49" charset="-122"/>
              </a:rPr>
              <a:t>Environmentalism refers to the concern about the environment, or the consciousness about the intricate human-nature relation, which mainly advocates the preservation, restoration and / or improvement of the natural environment by social and political movements.</a:t>
            </a:r>
            <a:endParaRPr lang="zh-CN" altLang="en-US" sz="2400" dirty="0" smtClean="0">
              <a:latin typeface="Helvetica"/>
              <a:ea typeface="楷体_GB2312" pitchFamily="49" charset="-122"/>
            </a:endParaRPr>
          </a:p>
        </p:txBody>
      </p:sp>
      <p:pic>
        <p:nvPicPr>
          <p:cNvPr id="14" name="Picture 4">
            <a:hlinkClick r:id="rId4" action="ppaction://hlinksldjump"/>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3" name="Group 26"/>
          <p:cNvGrpSpPr/>
          <p:nvPr/>
        </p:nvGrpSpPr>
        <p:grpSpPr>
          <a:xfrm>
            <a:off x="-7938" y="9302"/>
            <a:ext cx="4645026" cy="1187450"/>
            <a:chOff x="-7938" y="-5350"/>
            <a:chExt cx="4645026" cy="1187450"/>
          </a:xfrm>
        </p:grpSpPr>
        <p:pic>
          <p:nvPicPr>
            <p:cNvPr id="21" name="Picture 3"/>
            <p:cNvPicPr>
              <a:picLocks noChangeAspect="1" noChangeArrowheads="1"/>
            </p:cNvPicPr>
            <p:nvPr/>
          </p:nvPicPr>
          <p:blipFill>
            <a:blip r:embed="rId6" cstate="print"/>
            <a:srcRect/>
            <a:stretch>
              <a:fillRect/>
            </a:stretch>
          </p:blipFill>
          <p:spPr bwMode="auto">
            <a:xfrm>
              <a:off x="-7938" y="-5350"/>
              <a:ext cx="4645026" cy="1187450"/>
            </a:xfrm>
            <a:prstGeom prst="rect">
              <a:avLst/>
            </a:prstGeom>
            <a:noFill/>
            <a:ln w="9525">
              <a:noFill/>
              <a:miter lim="800000"/>
              <a:headEnd/>
              <a:tailEnd/>
            </a:ln>
          </p:spPr>
        </p:pic>
        <p:sp>
          <p:nvSpPr>
            <p:cNvPr id="22" name="TextBox 21"/>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grpSp>
      <p:sp>
        <p:nvSpPr>
          <p:cNvPr id="15" name="矩形 14"/>
          <p:cNvSpPr/>
          <p:nvPr/>
        </p:nvSpPr>
        <p:spPr>
          <a:xfrm>
            <a:off x="672202" y="1383159"/>
            <a:ext cx="7499068" cy="461665"/>
          </a:xfrm>
          <a:prstGeom prst="rect">
            <a:avLst/>
          </a:prstGeom>
        </p:spPr>
        <p:txBody>
          <a:bodyPr wrap="square">
            <a:spAutoFit/>
          </a:bodyPr>
          <a:lstStyle/>
          <a:p>
            <a:pPr marL="457200" indent="-457200">
              <a:buAutoNum type="arabicPeriod"/>
            </a:pPr>
            <a:r>
              <a:rPr lang="en-US" altLang="zh-CN" sz="2400" dirty="0" smtClean="0">
                <a:latin typeface="Helvetica"/>
                <a:ea typeface="楷体_GB2312" pitchFamily="49" charset="-122"/>
              </a:rPr>
              <a:t>What are the main ideas of Environmentalism? </a:t>
            </a:r>
            <a:endParaRPr lang="zh-CN" altLang="zh-CN" sz="2400" dirty="0" smtClean="0">
              <a:latin typeface="Helvetica"/>
              <a:ea typeface="楷体_GB2312" pitchFamily="49" charset="-122"/>
            </a:endParaRPr>
          </a:p>
        </p:txBody>
      </p:sp>
    </p:spTree>
    <p:extLst>
      <p:ext uri="{BB962C8B-B14F-4D97-AF65-F5344CB8AC3E}">
        <p14:creationId xmlns="" xmlns:p14="http://schemas.microsoft.com/office/powerpoint/2010/main" val="1091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2015年修改\图片2.jpg"/>
          <p:cNvPicPr>
            <a:picLocks noChangeAspect="1" noChangeArrowheads="1"/>
          </p:cNvPicPr>
          <p:nvPr/>
        </p:nvPicPr>
        <p:blipFill>
          <a:blip r:embed="rId3" cstate="print"/>
          <a:srcRect/>
          <a:stretch>
            <a:fillRect/>
          </a:stretch>
        </p:blipFill>
        <p:spPr bwMode="auto">
          <a:xfrm>
            <a:off x="555651" y="2143116"/>
            <a:ext cx="8016877" cy="4113204"/>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grpSp>
        <p:nvGrpSpPr>
          <p:cNvPr id="16" name="Group 26"/>
          <p:cNvGrpSpPr/>
          <p:nvPr/>
        </p:nvGrpSpPr>
        <p:grpSpPr>
          <a:xfrm>
            <a:off x="-7938" y="9302"/>
            <a:ext cx="4645026" cy="1187450"/>
            <a:chOff x="-7938" y="-5350"/>
            <a:chExt cx="4645026" cy="1187450"/>
          </a:xfrm>
        </p:grpSpPr>
        <p:pic>
          <p:nvPicPr>
            <p:cNvPr id="18" name="Picture 3"/>
            <p:cNvPicPr>
              <a:picLocks noChangeAspect="1" noChangeArrowheads="1"/>
            </p:cNvPicPr>
            <p:nvPr/>
          </p:nvPicPr>
          <p:blipFill>
            <a:blip r:embed="rId4" cstate="print"/>
            <a:srcRect/>
            <a:stretch>
              <a:fillRect/>
            </a:stretch>
          </p:blipFill>
          <p:spPr bwMode="auto">
            <a:xfrm>
              <a:off x="-7938" y="-5350"/>
              <a:ext cx="4645026" cy="1187450"/>
            </a:xfrm>
            <a:prstGeom prst="rect">
              <a:avLst/>
            </a:prstGeom>
            <a:noFill/>
            <a:ln w="9525">
              <a:noFill/>
              <a:miter lim="800000"/>
              <a:headEnd/>
              <a:tailEnd/>
            </a:ln>
          </p:spPr>
        </p:pic>
        <p:sp>
          <p:nvSpPr>
            <p:cNvPr id="22" name="TextBox 21"/>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grpSp>
      <p:pic>
        <p:nvPicPr>
          <p:cNvPr id="24" name="Picture 4">
            <a:hlinkClick r:id="rId5" action="ppaction://hlinksldjump"/>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714348" y="1395699"/>
            <a:ext cx="8072494" cy="461665"/>
          </a:xfrm>
          <a:prstGeom prst="rect">
            <a:avLst/>
          </a:prstGeom>
        </p:spPr>
        <p:txBody>
          <a:bodyPr wrap="square">
            <a:spAutoFit/>
          </a:bodyPr>
          <a:lstStyle/>
          <a:p>
            <a:r>
              <a:rPr lang="en-US" altLang="zh-CN" sz="2400" dirty="0" smtClean="0">
                <a:latin typeface="Helvetica"/>
                <a:ea typeface="楷体_GB2312" pitchFamily="49" charset="-122"/>
              </a:rPr>
              <a:t>2.  What do you know about Protagoras?</a:t>
            </a:r>
            <a:endParaRPr lang="zh-CN" altLang="zh-CN" sz="2400" dirty="0" smtClean="0">
              <a:latin typeface="Helvetica"/>
              <a:ea typeface="楷体_GB2312" pitchFamily="49" charset="-122"/>
            </a:endParaRPr>
          </a:p>
        </p:txBody>
      </p:sp>
      <p:sp>
        <p:nvSpPr>
          <p:cNvPr id="15" name="矩形 14"/>
          <p:cNvSpPr/>
          <p:nvPr/>
        </p:nvSpPr>
        <p:spPr>
          <a:xfrm>
            <a:off x="1357290" y="2525152"/>
            <a:ext cx="6994406" cy="3416320"/>
          </a:xfrm>
          <a:prstGeom prst="rect">
            <a:avLst/>
          </a:prstGeom>
        </p:spPr>
        <p:txBody>
          <a:bodyPr wrap="square">
            <a:spAutoFit/>
          </a:bodyPr>
          <a:lstStyle/>
          <a:p>
            <a:r>
              <a:rPr lang="en-US" altLang="zh-CN" sz="2400" dirty="0" smtClean="0">
                <a:latin typeface="Helvetica"/>
                <a:ea typeface="楷体_GB2312" pitchFamily="49" charset="-122"/>
              </a:rPr>
              <a:t>Protagoras is a pre-Socratic Greek philosopher and one of the several fifth century B.C. Greek thinkers collectively known as the Older Sophists (</a:t>
            </a:r>
            <a:r>
              <a:rPr lang="zh-CN" altLang="zh-CN" sz="2400" dirty="0" smtClean="0">
                <a:latin typeface="Helvetica"/>
                <a:ea typeface="楷体_GB2312" pitchFamily="49" charset="-122"/>
              </a:rPr>
              <a:t>诡辩家</a:t>
            </a:r>
            <a:r>
              <a:rPr lang="en-US" altLang="zh-CN" sz="2400" dirty="0" smtClean="0">
                <a:latin typeface="Helvetica"/>
                <a:ea typeface="楷体_GB2312" pitchFamily="49" charset="-122"/>
              </a:rPr>
              <a:t>).</a:t>
            </a:r>
          </a:p>
          <a:p>
            <a:r>
              <a:rPr lang="en-US" altLang="zh-CN" sz="2400" dirty="0" smtClean="0">
                <a:latin typeface="Helvetica"/>
                <a:ea typeface="楷体_GB2312" pitchFamily="49" charset="-122"/>
              </a:rPr>
              <a:t>Protagoras is known primarily for three claims: </a:t>
            </a:r>
          </a:p>
          <a:p>
            <a:r>
              <a:rPr lang="en-US" altLang="zh-CN" sz="2400" dirty="0" smtClean="0">
                <a:latin typeface="Helvetica"/>
                <a:ea typeface="楷体_GB2312" pitchFamily="49" charset="-122"/>
              </a:rPr>
              <a:t>1) Man is the measure of all things; 2) He could make the worse (or weaker) argument appear the better (or stronger); 3) One could not tell if the gods existed or not.</a:t>
            </a:r>
            <a:endParaRPr lang="zh-CN" altLang="en-US" sz="2400" dirty="0" smtClean="0">
              <a:latin typeface="Helvetica"/>
              <a:ea typeface="楷体_GB2312" pitchFamily="49" charset="-122"/>
            </a:endParaRPr>
          </a:p>
        </p:txBody>
      </p:sp>
    </p:spTree>
    <p:extLst>
      <p:ext uri="{BB962C8B-B14F-4D97-AF65-F5344CB8AC3E}">
        <p14:creationId xmlns="" xmlns:p14="http://schemas.microsoft.com/office/powerpoint/2010/main"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2.jpg"/>
          <p:cNvPicPr>
            <a:picLocks noChangeAspect="1" noChangeArrowheads="1"/>
          </p:cNvPicPr>
          <p:nvPr/>
        </p:nvPicPr>
        <p:blipFill>
          <a:blip r:embed="rId3" cstate="print"/>
          <a:srcRect/>
          <a:stretch>
            <a:fillRect/>
          </a:stretch>
        </p:blipFill>
        <p:spPr bwMode="auto">
          <a:xfrm>
            <a:off x="627089" y="2214554"/>
            <a:ext cx="7802563" cy="3500462"/>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327518"/>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20" name="矩形 19"/>
          <p:cNvSpPr/>
          <p:nvPr/>
        </p:nvSpPr>
        <p:spPr>
          <a:xfrm>
            <a:off x="1620520" y="2525152"/>
            <a:ext cx="6287246" cy="3046988"/>
          </a:xfrm>
          <a:prstGeom prst="rect">
            <a:avLst/>
          </a:prstGeom>
        </p:spPr>
        <p:txBody>
          <a:bodyPr wrap="square">
            <a:spAutoFit/>
          </a:bodyPr>
          <a:lstStyle/>
          <a:p>
            <a:r>
              <a:rPr lang="en-US" altLang="zh-CN" sz="2400" dirty="0" smtClean="0">
                <a:latin typeface="Helvetica"/>
                <a:ea typeface="楷体_GB2312" pitchFamily="49" charset="-122"/>
              </a:rPr>
              <a:t>It is a national wildlife refuge in northeastern Alaska, United States, and the largest protected wilderness region in the country. The refuge supports a wide variety of plant and animal life including caribou, polar bears, grizzly bears, wolves, migratory birds, fish, dense shrubs, and rare groves of poplar trees .</a:t>
            </a:r>
          </a:p>
        </p:txBody>
      </p:sp>
      <p:grpSp>
        <p:nvGrpSpPr>
          <p:cNvPr id="16" name="Group 26"/>
          <p:cNvGrpSpPr/>
          <p:nvPr/>
        </p:nvGrpSpPr>
        <p:grpSpPr>
          <a:xfrm>
            <a:off x="-7938" y="9302"/>
            <a:ext cx="4645026" cy="1187450"/>
            <a:chOff x="-7938" y="-5350"/>
            <a:chExt cx="4645026" cy="1187450"/>
          </a:xfrm>
        </p:grpSpPr>
        <p:pic>
          <p:nvPicPr>
            <p:cNvPr id="18" name="Picture 3"/>
            <p:cNvPicPr>
              <a:picLocks noChangeAspect="1" noChangeArrowheads="1"/>
            </p:cNvPicPr>
            <p:nvPr/>
          </p:nvPicPr>
          <p:blipFill>
            <a:blip r:embed="rId4" cstate="print"/>
            <a:srcRect/>
            <a:stretch>
              <a:fillRect/>
            </a:stretch>
          </p:blipFill>
          <p:spPr bwMode="auto">
            <a:xfrm>
              <a:off x="-7938" y="-5350"/>
              <a:ext cx="4645026" cy="1187450"/>
            </a:xfrm>
            <a:prstGeom prst="rect">
              <a:avLst/>
            </a:prstGeom>
            <a:noFill/>
            <a:ln w="9525">
              <a:noFill/>
              <a:miter lim="800000"/>
              <a:headEnd/>
              <a:tailEnd/>
            </a:ln>
          </p:spPr>
        </p:pic>
        <p:sp>
          <p:nvSpPr>
            <p:cNvPr id="22" name="TextBox 21"/>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grpSp>
      <p:pic>
        <p:nvPicPr>
          <p:cNvPr id="24" name="Picture 4">
            <a:hlinkClick r:id="rId5" action="ppaction://hlinksldjump"/>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矩形 11"/>
          <p:cNvSpPr>
            <a:spLocks noChangeArrowheads="1"/>
          </p:cNvSpPr>
          <p:nvPr/>
        </p:nvSpPr>
        <p:spPr bwMode="auto">
          <a:xfrm>
            <a:off x="767290" y="1196752"/>
            <a:ext cx="7410450" cy="830997"/>
          </a:xfrm>
          <a:prstGeom prst="rect">
            <a:avLst/>
          </a:prstGeom>
          <a:noFill/>
          <a:ln w="9525">
            <a:noFill/>
            <a:miter lim="800000"/>
            <a:headEnd/>
            <a:tailEnd/>
          </a:ln>
        </p:spPr>
        <p:txBody>
          <a:bodyPr>
            <a:spAutoFit/>
          </a:bodyPr>
          <a:lstStyle/>
          <a:p>
            <a:pPr marL="342900" indent="-342900"/>
            <a:r>
              <a:rPr lang="en-US" altLang="zh-CN" sz="2400" dirty="0" smtClean="0">
                <a:latin typeface="Helvetica"/>
                <a:ea typeface="楷体_GB2312" pitchFamily="49" charset="-122"/>
              </a:rPr>
              <a:t>3. What is the Arctic National Wildlife Refuge (ANWR   or Arctic Refuge)?</a:t>
            </a:r>
            <a:endParaRPr lang="zh-CN" altLang="zh-CN" sz="2400" dirty="0" smtClean="0">
              <a:latin typeface="Helvetica"/>
              <a:ea typeface="楷体_GB2312" pitchFamily="49" charset="-122"/>
            </a:endParaRPr>
          </a:p>
        </p:txBody>
      </p:sp>
    </p:spTree>
    <p:extLst>
      <p:ext uri="{BB962C8B-B14F-4D97-AF65-F5344CB8AC3E}">
        <p14:creationId xmlns="" xmlns:p14="http://schemas.microsoft.com/office/powerpoint/2010/main"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9144000" cy="6423961"/>
            <a:chOff x="0" y="0"/>
            <a:chExt cx="9144000" cy="6423961"/>
          </a:xfrm>
        </p:grpSpPr>
        <p:sp>
          <p:nvSpPr>
            <p:cNvPr id="29" name="Rectangle 6"/>
            <p:cNvSpPr>
              <a:spLocks noChangeArrowheads="1"/>
            </p:cNvSpPr>
            <p:nvPr/>
          </p:nvSpPr>
          <p:spPr bwMode="auto">
            <a:xfrm>
              <a:off x="159264" y="2143116"/>
              <a:ext cx="6341562" cy="1361911"/>
            </a:xfrm>
            <a:prstGeom prst="rect">
              <a:avLst/>
            </a:prstGeom>
            <a:noFill/>
            <a:ln w="9525">
              <a:noFill/>
              <a:miter lim="800000"/>
              <a:headEnd/>
              <a:tailEnd/>
            </a:ln>
          </p:spPr>
          <p:txBody>
            <a:bodyPr wrap="square">
              <a:spAutoFit/>
            </a:bodyPr>
            <a:lstStyle/>
            <a:p>
              <a:pPr lvl="0">
                <a:lnSpc>
                  <a:spcPts val="3300"/>
                </a:lnSpc>
              </a:pPr>
              <a:r>
                <a:rPr lang="en-US" altLang="zh-CN" sz="2600" dirty="0" smtClean="0">
                  <a:latin typeface="Helvetica" pitchFamily="34" charset="0"/>
                  <a:ea typeface="Cambria Math" pitchFamily="-112" charset="0"/>
                  <a:cs typeface="Arial" pitchFamily="-112" charset="0"/>
                </a:rPr>
                <a:t>Earth provides enough to satisfy every man’s need, but not every man’s greed.</a:t>
              </a:r>
              <a:endParaRPr lang="zh-CN" altLang="en-US" sz="2600" dirty="0" smtClean="0">
                <a:latin typeface="Helvetica" pitchFamily="34" charset="0"/>
                <a:ea typeface="Cambria Math" pitchFamily="-112" charset="0"/>
                <a:cs typeface="Arial" pitchFamily="-112" charset="0"/>
              </a:endParaRPr>
            </a:p>
            <a:p>
              <a:pPr>
                <a:lnSpc>
                  <a:spcPts val="3300"/>
                </a:lnSpc>
              </a:pPr>
              <a:r>
                <a:rPr lang="en-US" altLang="zh-CN" sz="2600" i="1" dirty="0" smtClean="0">
                  <a:latin typeface="Helvetica" pitchFamily="34" charset="0"/>
                  <a:ea typeface="Cambria Math" pitchFamily="-112" charset="0"/>
                  <a:cs typeface="Arial" pitchFamily="-112" charset="0"/>
                </a:rPr>
                <a:t>                         — Mahatma Gandhi </a:t>
              </a:r>
            </a:p>
          </p:txBody>
        </p:sp>
        <p:sp>
          <p:nvSpPr>
            <p:cNvPr id="2" name="Rectangle 10"/>
            <p:cNvSpPr>
              <a:spLocks noChangeArrowheads="1"/>
            </p:cNvSpPr>
            <p:nvPr/>
          </p:nvSpPr>
          <p:spPr bwMode="auto">
            <a:xfrm>
              <a:off x="214283" y="4215664"/>
              <a:ext cx="6786609" cy="2208297"/>
            </a:xfrm>
            <a:prstGeom prst="rect">
              <a:avLst/>
            </a:prstGeom>
            <a:noFill/>
            <a:ln w="9525">
              <a:noFill/>
              <a:miter lim="800000"/>
              <a:headEnd/>
              <a:tailEnd/>
            </a:ln>
          </p:spPr>
          <p:txBody>
            <a:bodyPr wrap="square">
              <a:spAutoFit/>
            </a:bodyPr>
            <a:lstStyle/>
            <a:p>
              <a:pPr>
                <a:lnSpc>
                  <a:spcPts val="3300"/>
                </a:lnSpc>
              </a:pPr>
              <a:r>
                <a:rPr lang="en-US" altLang="zh-CN" sz="2600" dirty="0" smtClean="0">
                  <a:latin typeface="Helvetica" pitchFamily="34" charset="0"/>
                  <a:ea typeface="Cambria Math" pitchFamily="-112" charset="0"/>
                  <a:cs typeface="Arial" pitchFamily="-112" charset="0"/>
                </a:rPr>
                <a:t>A nation that destroys its soils destroys itself. Forests are the lungs of our land, purifying the air and giving fresh strength to our people.</a:t>
              </a:r>
              <a:endParaRPr lang="zh-CN" altLang="en-US" sz="2600" dirty="0" smtClean="0">
                <a:latin typeface="Helvetica" pitchFamily="34" charset="0"/>
                <a:ea typeface="Cambria Math" pitchFamily="-112" charset="0"/>
                <a:cs typeface="Arial" pitchFamily="-112" charset="0"/>
              </a:endParaRPr>
            </a:p>
            <a:p>
              <a:pPr>
                <a:lnSpc>
                  <a:spcPts val="3300"/>
                </a:lnSpc>
              </a:pPr>
              <a:r>
                <a:rPr lang="en-US" altLang="zh-CN" sz="2600" i="1" dirty="0" smtClean="0">
                  <a:latin typeface="Helvetica" pitchFamily="34" charset="0"/>
                  <a:ea typeface="Cambria Math" pitchFamily="-112" charset="0"/>
                  <a:cs typeface="Arial" pitchFamily="-112" charset="0"/>
                </a:rPr>
                <a:t>                	    — Franklin Delano Roosevelt </a:t>
              </a: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4</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4</a:t>
              </a:r>
              <a:endParaRPr lang="en-US" altLang="zh-CN" sz="4000" dirty="0">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grpSp>
      <p:sp>
        <p:nvSpPr>
          <p:cNvPr id="21" name="TextBox 20"/>
          <p:cNvSpPr txBox="1"/>
          <p:nvPr/>
        </p:nvSpPr>
        <p:spPr>
          <a:xfrm>
            <a:off x="1621739" y="996719"/>
            <a:ext cx="7165103" cy="584775"/>
          </a:xfrm>
          <a:prstGeom prst="rect">
            <a:avLst/>
          </a:prstGeom>
          <a:noFill/>
        </p:spPr>
        <p:txBody>
          <a:bodyPr wrap="none">
            <a:spAutoFit/>
          </a:bodyPr>
          <a:lstStyle/>
          <a:p>
            <a:pPr>
              <a:defRPr/>
            </a:pPr>
            <a:r>
              <a:rPr lang="en-US" altLang="zh-CN" sz="3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Nature: To worship or to conquer</a:t>
            </a:r>
            <a:endParaRPr lang="zh-CN" altLang="en-US" sz="3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endParaRPr>
          </a:p>
        </p:txBody>
      </p:sp>
      <p:pic>
        <p:nvPicPr>
          <p:cNvPr id="22" name="图片 21" descr="5.jpg"/>
          <p:cNvPicPr>
            <a:picLocks noChangeAspect="1"/>
          </p:cNvPicPr>
          <p:nvPr/>
        </p:nvPicPr>
        <p:blipFill>
          <a:blip r:embed="rId4" cstate="print"/>
          <a:stretch>
            <a:fillRect/>
          </a:stretch>
        </p:blipFill>
        <p:spPr>
          <a:xfrm>
            <a:off x="6984472" y="1833566"/>
            <a:ext cx="1590675" cy="2095500"/>
          </a:xfrm>
          <a:prstGeom prst="ellipse">
            <a:avLst/>
          </a:prstGeom>
          <a:ln>
            <a:noFill/>
          </a:ln>
          <a:effectLst>
            <a:softEdge rad="112500"/>
          </a:effectLst>
        </p:spPr>
      </p:pic>
      <p:pic>
        <p:nvPicPr>
          <p:cNvPr id="23" name="图片 22" descr="6.jpg"/>
          <p:cNvPicPr>
            <a:picLocks noChangeAspect="1"/>
          </p:cNvPicPr>
          <p:nvPr/>
        </p:nvPicPr>
        <p:blipFill>
          <a:blip r:embed="rId5" cstate="print"/>
          <a:stretch>
            <a:fillRect/>
          </a:stretch>
        </p:blipFill>
        <p:spPr>
          <a:xfrm>
            <a:off x="7143768" y="3976706"/>
            <a:ext cx="1571625" cy="2095500"/>
          </a:xfrm>
          <a:prstGeom prst="ellipse">
            <a:avLst/>
          </a:prstGeom>
          <a:ln>
            <a:noFill/>
          </a:ln>
          <a:effectLst>
            <a:softEdge rad="112500"/>
          </a:effectLst>
        </p:spPr>
      </p:pic>
    </p:spTree>
    <p:extLst>
      <p:ext uri="{BB962C8B-B14F-4D97-AF65-F5344CB8AC3E}">
        <p14:creationId xmlns="" xmlns:p14="http://schemas.microsoft.com/office/powerpoint/2010/main" val="2644672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46385" y="0"/>
            <a:ext cx="9390385" cy="6640513"/>
            <a:chOff x="-246385" y="0"/>
            <a:chExt cx="9390385" cy="6640513"/>
          </a:xfrm>
        </p:grpSpPr>
        <p:pic>
          <p:nvPicPr>
            <p:cNvPr id="169985" name="Picture 2"/>
            <p:cNvPicPr>
              <a:picLocks noChangeAspect="1" noChangeArrowheads="1"/>
            </p:cNvPicPr>
            <p:nvPr/>
          </p:nvPicPr>
          <p:blipFill>
            <a:blip r:embed="rId3"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3" cstate="print"/>
            <a:srcRect/>
            <a:stretch>
              <a:fillRect/>
            </a:stretch>
          </p:blipFill>
          <p:spPr bwMode="auto">
            <a:xfrm>
              <a:off x="-14288" y="3617913"/>
              <a:ext cx="4014784" cy="1152525"/>
            </a:xfrm>
            <a:prstGeom prst="rect">
              <a:avLst/>
            </a:prstGeom>
            <a:noFill/>
            <a:ln w="9525">
              <a:noFill/>
              <a:miter lim="800000"/>
              <a:headEnd/>
              <a:tailEnd/>
            </a:ln>
          </p:spPr>
        </p:pic>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pic>
          <p:nvPicPr>
            <p:cNvPr id="169994" name="Picture 2"/>
            <p:cNvPicPr>
              <a:picLocks noChangeAspect="1" noChangeArrowheads="1"/>
            </p:cNvPicPr>
            <p:nvPr/>
          </p:nvPicPr>
          <p:blipFill>
            <a:blip r:embed="rId3"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4" action="ppaction://hlinksldjump"/>
            </p:cNvPr>
            <p:cNvSpPr txBox="1"/>
            <p:nvPr/>
          </p:nvSpPr>
          <p:spPr>
            <a:xfrm>
              <a:off x="25241" y="2913063"/>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5" action="ppaction://hlinksldjump"/>
            </p:cNvPr>
            <p:cNvSpPr txBox="1"/>
            <p:nvPr/>
          </p:nvSpPr>
          <p:spPr>
            <a:xfrm>
              <a:off x="192088" y="4116388"/>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6" action="ppaction://hlinksldjump"/>
            </p:cNvPr>
            <p:cNvSpPr txBox="1"/>
            <p:nvPr/>
          </p:nvSpPr>
          <p:spPr>
            <a:xfrm>
              <a:off x="252413" y="5349875"/>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69999"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grpSp>
          <p:nvGrpSpPr>
            <p:cNvPr id="19" name="组合 18"/>
            <p:cNvGrpSpPr/>
            <p:nvPr/>
          </p:nvGrpSpPr>
          <p:grpSpPr>
            <a:xfrm>
              <a:off x="-246385" y="1209879"/>
              <a:ext cx="3680147" cy="668247"/>
              <a:chOff x="-246385" y="1209879"/>
              <a:chExt cx="3680147" cy="668247"/>
            </a:xfrm>
          </p:grpSpPr>
          <p:pic>
            <p:nvPicPr>
              <p:cNvPr id="21" name="Picture 3">
                <a:hlinkClick r:id="rId9" action="ppaction://hlinksldjump"/>
              </p:cNvPr>
              <p:cNvPicPr>
                <a:picLocks noChangeAspect="1" noChangeArrowheads="1"/>
              </p:cNvPicPr>
              <p:nvPr/>
            </p:nvPicPr>
            <p:blipFill>
              <a:blip r:embed="rId10"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a:extLst/>
            </p:spPr>
          </p:pic>
          <p:sp>
            <p:nvSpPr>
              <p:cNvPr id="22" name="Rectangle 10">
                <a:hlinkClick r:id="rId9" action="ppaction://hlinksldjump"/>
              </p:cNvPr>
              <p:cNvSpPr>
                <a:spLocks noChangeArrowheads="1"/>
              </p:cNvSpPr>
              <p:nvPr/>
            </p:nvSpPr>
            <p:spPr bwMode="auto">
              <a:xfrm>
                <a:off x="-246385" y="1330529"/>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grpSp>
      </p:grpSp>
      <p:sp>
        <p:nvSpPr>
          <p:cNvPr id="27" name="Text Box 14"/>
          <p:cNvSpPr txBox="1">
            <a:spLocks noChangeArrowheads="1"/>
          </p:cNvSpPr>
          <p:nvPr/>
        </p:nvSpPr>
        <p:spPr bwMode="auto">
          <a:xfrm>
            <a:off x="1983947" y="-71462"/>
            <a:ext cx="6374267" cy="887422"/>
          </a:xfrm>
          <a:prstGeom prst="rect">
            <a:avLst/>
          </a:prstGeom>
          <a:noFill/>
          <a:ln w="9525">
            <a:noFill/>
            <a:miter lim="800000"/>
            <a:headEnd/>
            <a:tailEnd/>
          </a:ln>
          <a:effectLst>
            <a:outerShdw sx="1000" sy="1000" algn="ctr" rotWithShape="0">
              <a:schemeClr val="tx2"/>
            </a:outerShdw>
          </a:effectLst>
        </p:spPr>
        <p:txBody>
          <a:bodyPr wrap="square">
            <a:spAutoFit/>
          </a:bodyPr>
          <a:lstStyle/>
          <a:p>
            <a:pPr>
              <a:lnSpc>
                <a:spcPts val="3100"/>
              </a:lnSpc>
            </a:pPr>
            <a:r>
              <a:rPr lang="en-US" altLang="zh-CN"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rPr>
              <a:t>Achieving sustainable environmentalism</a:t>
            </a:r>
            <a:endParaRPr lang="zh-CN" altLang="en-US"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endParaRPr>
          </a:p>
        </p:txBody>
      </p:sp>
      <p:pic>
        <p:nvPicPr>
          <p:cNvPr id="4098" name="Picture 2" descr="D:\图片\新视野读写4\买图\U4\新标准大学英语（第三版）读写教程4 82548999.jpg"/>
          <p:cNvPicPr>
            <a:picLocks noChangeAspect="1" noChangeArrowheads="1"/>
          </p:cNvPicPr>
          <p:nvPr/>
        </p:nvPicPr>
        <p:blipFill>
          <a:blip r:embed="rId11" cstate="print"/>
          <a:srcRect/>
          <a:stretch>
            <a:fillRect/>
          </a:stretch>
        </p:blipFill>
        <p:spPr bwMode="auto">
          <a:xfrm>
            <a:off x="4530449" y="2913063"/>
            <a:ext cx="4303989" cy="2880000"/>
          </a:xfrm>
          <a:prstGeom prst="rect">
            <a:avLst/>
          </a:prstGeom>
          <a:ln>
            <a:noFill/>
          </a:ln>
          <a:effectLst>
            <a:outerShdw blurRad="292100" dist="139700" dir="2700000" algn="tl" rotWithShape="0">
              <a:srgbClr val="333333">
                <a:alpha val="65000"/>
              </a:srgbClr>
            </a:outerShdw>
          </a:effectLst>
        </p:spPr>
      </p:pic>
      <p:sp>
        <p:nvSpPr>
          <p:cNvPr id="29"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pPr>
              <a:tabLst>
                <a:tab pos="715963" algn="l"/>
                <a:tab pos="898525" algn="l"/>
              </a:tabLst>
            </a:pPr>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Tree>
    <p:extLst>
      <p:ext uri="{BB962C8B-B14F-4D97-AF65-F5344CB8AC3E}">
        <p14:creationId xmlns="" xmlns:p14="http://schemas.microsoft.com/office/powerpoint/2010/main" val="1107802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40953" y="3509385"/>
            <a:ext cx="7602947" cy="2151863"/>
            <a:chOff x="540953" y="3509385"/>
            <a:chExt cx="7602947" cy="2151863"/>
          </a:xfrm>
        </p:grpSpPr>
        <p:grpSp>
          <p:nvGrpSpPr>
            <p:cNvPr id="16" name="组合 15"/>
            <p:cNvGrpSpPr/>
            <p:nvPr/>
          </p:nvGrpSpPr>
          <p:grpSpPr>
            <a:xfrm>
              <a:off x="540953" y="3509385"/>
              <a:ext cx="7388633" cy="2151863"/>
              <a:chOff x="469515" y="4054782"/>
              <a:chExt cx="7388633" cy="2151863"/>
            </a:xfrm>
          </p:grpSpPr>
          <p:sp>
            <p:nvSpPr>
              <p:cNvPr id="11" name="圆角矩形 10"/>
              <p:cNvSpPr/>
              <p:nvPr/>
            </p:nvSpPr>
            <p:spPr>
              <a:xfrm>
                <a:off x="1270278" y="4563429"/>
                <a:ext cx="6587870" cy="164321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69515" y="4054782"/>
                <a:ext cx="1317753"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4" action="ppaction://hlinksldjump"/>
              </p:cNvPr>
              <p:cNvSpPr txBox="1"/>
              <p:nvPr/>
            </p:nvSpPr>
            <p:spPr>
              <a:xfrm>
                <a:off x="715698" y="4563428"/>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8" name="TextBox 7"/>
            <p:cNvSpPr txBox="1"/>
            <p:nvPr/>
          </p:nvSpPr>
          <p:spPr>
            <a:xfrm>
              <a:off x="1714480" y="4073918"/>
              <a:ext cx="6429420" cy="1569660"/>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How can we make the right choice among </a:t>
              </a:r>
            </a:p>
            <a:p>
              <a:r>
                <a:rPr lang="en-US" altLang="zh-CN" sz="2400" dirty="0" smtClean="0">
                  <a:solidFill>
                    <a:sysClr val="windowText" lastClr="000000"/>
                  </a:solidFill>
                  <a:latin typeface="Helvetica"/>
                  <a:ea typeface="方正舒体"/>
                </a:rPr>
                <a:t>so many different and conflicting proposals put forward in the name of environmental protection?</a:t>
              </a:r>
              <a:endParaRPr lang="zh-CN" altLang="en-US" sz="2400" dirty="0" smtClean="0">
                <a:solidFill>
                  <a:sysClr val="windowText" lastClr="000000"/>
                </a:solidFill>
                <a:latin typeface="Helvetica"/>
                <a:ea typeface="方正舒体"/>
              </a:endParaRPr>
            </a:p>
          </p:txBody>
        </p:sp>
      </p:grpSp>
      <p:sp>
        <p:nvSpPr>
          <p:cNvPr id="10" name="矩形 45"/>
          <p:cNvSpPr>
            <a:spLocks noChangeArrowheads="1"/>
          </p:cNvSpPr>
          <p:nvPr/>
        </p:nvSpPr>
        <p:spPr bwMode="auto">
          <a:xfrm>
            <a:off x="785785" y="1445875"/>
            <a:ext cx="7613677" cy="1274195"/>
          </a:xfrm>
          <a:prstGeom prst="rect">
            <a:avLst/>
          </a:prstGeom>
          <a:noFill/>
          <a:ln w="9525">
            <a:noFill/>
            <a:miter lim="800000"/>
            <a:headEnd/>
            <a:tailEnd/>
          </a:ln>
        </p:spPr>
        <p:txBody>
          <a:bodyPr wrap="square">
            <a:spAutoFit/>
          </a:bodyPr>
          <a:lstStyle/>
          <a:p>
            <a:pPr algn="just">
              <a:spcBef>
                <a:spcPct val="20000"/>
              </a:spcBef>
              <a:buClr>
                <a:srgbClr val="D16349"/>
              </a:buClr>
              <a:buSzPct val="85000"/>
            </a:pPr>
            <a:r>
              <a:rPr lang="en-US" altLang="zh-CN" sz="2400" dirty="0" smtClean="0">
                <a:solidFill>
                  <a:sysClr val="windowText" lastClr="000000"/>
                </a:solidFill>
                <a:latin typeface="Helvetica"/>
                <a:ea typeface="方正舒体"/>
              </a:rPr>
              <a:t>The author starts his argumentation by stating the importance of a keen _________________________ </a:t>
            </a:r>
          </a:p>
          <a:p>
            <a:pPr algn="just">
              <a:spcBef>
                <a:spcPct val="20000"/>
              </a:spcBef>
              <a:buClr>
                <a:srgbClr val="D16349"/>
              </a:buClr>
              <a:buSzPct val="85000"/>
            </a:pPr>
            <a:r>
              <a:rPr lang="en-US" altLang="zh-CN" sz="2400" dirty="0" smtClean="0">
                <a:solidFill>
                  <a:sysClr val="windowText" lastClr="000000"/>
                </a:solidFill>
                <a:latin typeface="Helvetica"/>
                <a:ea typeface="方正舒体"/>
              </a:rPr>
              <a:t>in modern society. (Para. 1)</a:t>
            </a:r>
            <a:endParaRPr lang="zh-CN" altLang="en-US" sz="2400" dirty="0" smtClean="0">
              <a:solidFill>
                <a:sysClr val="windowText" lastClr="000000"/>
              </a:solidFill>
              <a:latin typeface="Helvetica"/>
              <a:ea typeface="方正舒体"/>
            </a:endParaRPr>
          </a:p>
        </p:txBody>
      </p:sp>
      <p:pic>
        <p:nvPicPr>
          <p:cNvPr id="54274" name="Picture 2" descr="H:\2015年修改\图片10.jpg"/>
          <p:cNvPicPr>
            <a:picLocks noChangeAspect="1" noChangeArrowheads="1"/>
          </p:cNvPicPr>
          <p:nvPr/>
        </p:nvPicPr>
        <p:blipFill>
          <a:blip r:embed="rId5" cstate="print"/>
          <a:srcRect/>
          <a:stretch>
            <a:fillRect/>
          </a:stretch>
        </p:blipFill>
        <p:spPr bwMode="auto">
          <a:xfrm>
            <a:off x="1" y="0"/>
            <a:ext cx="8072462" cy="1163637"/>
          </a:xfrm>
          <a:prstGeom prst="rect">
            <a:avLst/>
          </a:prstGeom>
          <a:noFill/>
        </p:spPr>
      </p:pic>
      <p:sp>
        <p:nvSpPr>
          <p:cNvPr id="5" name="TextBox 4"/>
          <p:cNvSpPr txBox="1">
            <a:spLocks noChangeArrowheads="1"/>
          </p:cNvSpPr>
          <p:nvPr/>
        </p:nvSpPr>
        <p:spPr bwMode="auto">
          <a:xfrm>
            <a:off x="3924138" y="1824327"/>
            <a:ext cx="4576952"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latin typeface="Helvetica"/>
              </a:rPr>
              <a:t>environmental awareness </a:t>
            </a:r>
            <a:endParaRPr lang="zh-CN" altLang="en-US" sz="2400" b="1" kern="0" dirty="0" smtClean="0">
              <a:solidFill>
                <a:schemeClr val="accent6">
                  <a:lumMod val="75000"/>
                </a:schemeClr>
              </a:solidFill>
              <a:latin typeface="Helvetica"/>
            </a:endParaRPr>
          </a:p>
        </p:txBody>
      </p:sp>
      <p:sp>
        <p:nvSpPr>
          <p:cNvPr id="19" name="矩形 1"/>
          <p:cNvSpPr/>
          <p:nvPr/>
        </p:nvSpPr>
        <p:spPr>
          <a:xfrm>
            <a:off x="814285" y="3047720"/>
            <a:ext cx="7358115" cy="461665"/>
          </a:xfrm>
          <a:prstGeom prst="rect">
            <a:avLst/>
          </a:prstGeom>
        </p:spPr>
        <p:txBody>
          <a:bodyPr wrap="square">
            <a:spAutoFit/>
          </a:bodyPr>
          <a:lstStyle/>
          <a:p>
            <a:r>
              <a:rPr lang="en-US" altLang="zh-CN" sz="2400" dirty="0" smtClean="0">
                <a:latin typeface="Helvetica"/>
              </a:rPr>
              <a:t>What is the theme of the essay? </a:t>
            </a:r>
            <a:r>
              <a:rPr lang="en-US" altLang="zh-CN" sz="2400" dirty="0" smtClean="0">
                <a:solidFill>
                  <a:sysClr val="windowText" lastClr="000000"/>
                </a:solidFill>
                <a:latin typeface="Helvetica"/>
                <a:ea typeface="方正舒体"/>
              </a:rPr>
              <a:t>(Para. 1)</a:t>
            </a:r>
            <a:endParaRPr lang="zh-CN" altLang="en-US" sz="2400" dirty="0" smtClean="0">
              <a:latin typeface="Helvetica"/>
            </a:endParaRPr>
          </a:p>
        </p:txBody>
      </p:sp>
    </p:spTree>
    <p:extLst>
      <p:ext uri="{BB962C8B-B14F-4D97-AF65-F5344CB8AC3E}">
        <p14:creationId xmlns="" xmlns:p14="http://schemas.microsoft.com/office/powerpoint/2010/main" val="3792014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8596" y="2243895"/>
            <a:ext cx="8352928" cy="3471121"/>
            <a:chOff x="428596" y="2027871"/>
            <a:chExt cx="8352928" cy="3008465"/>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596" y="2027871"/>
              <a:ext cx="8352928" cy="29574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4348" y="2331246"/>
              <a:ext cx="6449940" cy="2705090"/>
            </a:xfrm>
            <a:prstGeom prst="rect">
              <a:avLst/>
            </a:prstGeom>
            <a:noFill/>
          </p:spPr>
          <p:txBody>
            <a:bodyPr wrap="square" rtlCol="0">
              <a:spAutoFit/>
            </a:bodyPr>
            <a:lstStyle/>
            <a:p>
              <a:pPr>
                <a:lnSpc>
                  <a:spcPct val="150000"/>
                </a:lnSpc>
              </a:pPr>
              <a:r>
                <a:rPr lang="en-US" altLang="zh-CN" sz="2400" b="1" dirty="0" smtClean="0">
                  <a:latin typeface="Helvetica"/>
                </a:rPr>
                <a:t>Introduction</a:t>
              </a:r>
              <a:r>
                <a:rPr lang="en-US" altLang="zh-CN" sz="2400" dirty="0" smtClean="0">
                  <a:latin typeface="Helvetica"/>
                </a:rPr>
                <a:t>: Two questions are raised to show that people have conflicting ideas about environmental protection. </a:t>
              </a:r>
            </a:p>
            <a:p>
              <a:pPr>
                <a:lnSpc>
                  <a:spcPct val="150000"/>
                </a:lnSpc>
              </a:pPr>
              <a:r>
                <a:rPr lang="en-US" altLang="zh-CN" sz="2400" dirty="0" smtClean="0">
                  <a:latin typeface="Helvetica"/>
                </a:rPr>
                <a:t>The introduction paves the way for the author’s central argument.</a:t>
              </a:r>
              <a:endParaRPr lang="en-US" altLang="zh-CN" sz="2400" dirty="0">
                <a:latin typeface="Helvetica"/>
              </a:endParaRPr>
            </a:p>
          </p:txBody>
        </p:sp>
      </p:grpSp>
      <p:sp>
        <p:nvSpPr>
          <p:cNvPr id="41" name="TextBox 40"/>
          <p:cNvSpPr txBox="1">
            <a:spLocks noChangeArrowheads="1"/>
          </p:cNvSpPr>
          <p:nvPr/>
        </p:nvSpPr>
        <p:spPr bwMode="auto">
          <a:xfrm>
            <a:off x="1069486" y="1484784"/>
            <a:ext cx="6985027" cy="49475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 — (Para. 1)</a:t>
            </a:r>
            <a:endParaRPr lang="en-US" altLang="zh-CN" sz="2400" b="1" dirty="0">
              <a:solidFill>
                <a:sysClr val="windowText" lastClr="000000"/>
              </a:solidFill>
              <a:latin typeface="Helvetica"/>
              <a:ea typeface="方正舒体"/>
            </a:endParaRPr>
          </a:p>
        </p:txBody>
      </p:sp>
      <p:pic>
        <p:nvPicPr>
          <p:cNvPr id="18" name="Picture 2" descr="H:\2015年修改\图片10.jpg"/>
          <p:cNvPicPr>
            <a:picLocks noChangeAspect="1" noChangeArrowheads="1"/>
          </p:cNvPicPr>
          <p:nvPr/>
        </p:nvPicPr>
        <p:blipFill>
          <a:blip r:embed="rId4" cstate="print"/>
          <a:srcRect/>
          <a:stretch>
            <a:fillRect/>
          </a:stretch>
        </p:blipFill>
        <p:spPr bwMode="auto">
          <a:xfrm>
            <a:off x="1" y="0"/>
            <a:ext cx="8072462" cy="1163637"/>
          </a:xfrm>
          <a:prstGeom prst="rect">
            <a:avLst/>
          </a:prstGeom>
          <a:noFill/>
        </p:spPr>
      </p:pic>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grpSp>
        <p:nvGrpSpPr>
          <p:cNvPr id="2" name="Group 25"/>
          <p:cNvGrpSpPr/>
          <p:nvPr/>
        </p:nvGrpSpPr>
        <p:grpSpPr>
          <a:xfrm>
            <a:off x="538443" y="2564904"/>
            <a:ext cx="7534020" cy="2435732"/>
            <a:chOff x="235106" y="1584006"/>
            <a:chExt cx="8009303" cy="3947797"/>
          </a:xfrm>
        </p:grpSpPr>
        <p:sp>
          <p:nvSpPr>
            <p:cNvPr id="12" name="TextBox 11"/>
            <p:cNvSpPr txBox="1"/>
            <p:nvPr/>
          </p:nvSpPr>
          <p:spPr>
            <a:xfrm>
              <a:off x="1583728" y="2662925"/>
              <a:ext cx="6493005" cy="1945475"/>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The author introduces two new concepts:</a:t>
              </a:r>
            </a:p>
            <a:p>
              <a:pPr>
                <a:buFont typeface="Arial" pitchFamily="34" charset="0"/>
                <a:buChar char="•"/>
              </a:pPr>
              <a:r>
                <a:rPr lang="en-US" altLang="zh-CN" sz="2400" dirty="0" smtClean="0">
                  <a:solidFill>
                    <a:sysClr val="windowText" lastClr="000000"/>
                  </a:solidFill>
                  <a:latin typeface="Helvetica"/>
                  <a:ea typeface="方正舒体"/>
                </a:rPr>
                <a:t> </a:t>
              </a:r>
              <a:r>
                <a:rPr lang="en-US" altLang="zh-CN" sz="2400" dirty="0" smtClean="0">
                  <a:solidFill>
                    <a:sysClr val="windowText" lastClr="000000"/>
                  </a:solidFill>
                  <a:latin typeface="Helvetica"/>
                  <a:ea typeface="方正舒体"/>
                </a:rPr>
                <a:t> environmental </a:t>
              </a:r>
              <a:r>
                <a:rPr lang="en-US" altLang="zh-CN" sz="2400" dirty="0" smtClean="0">
                  <a:solidFill>
                    <a:sysClr val="windowText" lastClr="000000"/>
                  </a:solidFill>
                  <a:latin typeface="Helvetica"/>
                  <a:ea typeface="方正舒体"/>
                </a:rPr>
                <a:t>luxury</a:t>
              </a:r>
            </a:p>
            <a:p>
              <a:pPr>
                <a:buFont typeface="Arial" pitchFamily="34" charset="0"/>
                <a:buChar char="•"/>
              </a:pPr>
              <a:r>
                <a:rPr lang="en-US" altLang="zh-CN" sz="2400" dirty="0" smtClean="0">
                  <a:solidFill>
                    <a:sysClr val="windowText" lastClr="000000"/>
                  </a:solidFill>
                  <a:latin typeface="Helvetica"/>
                  <a:ea typeface="方正舒体"/>
                </a:rPr>
                <a:t> </a:t>
              </a:r>
              <a:r>
                <a:rPr lang="en-US" altLang="zh-CN" sz="2400" dirty="0" smtClean="0">
                  <a:solidFill>
                    <a:sysClr val="windowText" lastClr="000000"/>
                  </a:solidFill>
                  <a:latin typeface="Helvetica"/>
                  <a:ea typeface="方正舒体"/>
                </a:rPr>
                <a:t> environmental </a:t>
              </a:r>
              <a:r>
                <a:rPr lang="en-US" altLang="zh-CN" sz="2400" dirty="0" smtClean="0">
                  <a:solidFill>
                    <a:sysClr val="windowText" lastClr="000000"/>
                  </a:solidFill>
                  <a:latin typeface="Helvetica"/>
                  <a:ea typeface="方正舒体"/>
                </a:rPr>
                <a:t>necessities</a:t>
              </a:r>
              <a:endParaRPr lang="en-US" altLang="zh-CN" sz="2400" dirty="0">
                <a:solidFill>
                  <a:sysClr val="windowText" lastClr="000000"/>
                </a:solidFill>
                <a:latin typeface="Helvetica"/>
                <a:ea typeface="方正舒体"/>
              </a:endParaRPr>
            </a:p>
          </p:txBody>
        </p:sp>
        <p:grpSp>
          <p:nvGrpSpPr>
            <p:cNvPr id="3" name="Group 24"/>
            <p:cNvGrpSpPr/>
            <p:nvPr/>
          </p:nvGrpSpPr>
          <p:grpSpPr>
            <a:xfrm>
              <a:off x="235106" y="1584006"/>
              <a:ext cx="8009303" cy="3947797"/>
              <a:chOff x="235106" y="1584006"/>
              <a:chExt cx="8009303" cy="3947797"/>
            </a:xfrm>
          </p:grpSpPr>
          <p:sp>
            <p:nvSpPr>
              <p:cNvPr id="11" name="圆角矩形 5"/>
              <p:cNvSpPr/>
              <p:nvPr/>
            </p:nvSpPr>
            <p:spPr>
              <a:xfrm>
                <a:off x="850355" y="2088062"/>
                <a:ext cx="7394054" cy="344374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a:hlinkClick r:id="rId5" action="ppaction://hlinksldjump"/>
              </p:cNvPr>
              <p:cNvSpPr txBox="1"/>
              <p:nvPr/>
            </p:nvSpPr>
            <p:spPr>
              <a:xfrm>
                <a:off x="541194" y="2058235"/>
                <a:ext cx="1080776" cy="526241"/>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2" name="矩形 45"/>
          <p:cNvSpPr>
            <a:spLocks noChangeArrowheads="1"/>
          </p:cNvSpPr>
          <p:nvPr/>
        </p:nvSpPr>
        <p:spPr bwMode="auto">
          <a:xfrm>
            <a:off x="889742" y="1628800"/>
            <a:ext cx="7354667"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While answering the question raised in Paragraph 1, what concepts does the author put forward? (Para. 2) </a:t>
            </a:r>
            <a:endParaRPr lang="zh-CN" altLang="en-US" sz="2400" dirty="0">
              <a:solidFill>
                <a:sysClr val="windowText" lastClr="000000"/>
              </a:solidFill>
              <a:latin typeface="Helvetica"/>
              <a:ea typeface="方正舒体"/>
            </a:endParaRPr>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22" name="矩形 45"/>
          <p:cNvSpPr>
            <a:spLocks noChangeArrowheads="1"/>
          </p:cNvSpPr>
          <p:nvPr/>
        </p:nvSpPr>
        <p:spPr bwMode="auto">
          <a:xfrm>
            <a:off x="889742" y="1661899"/>
            <a:ext cx="7354667" cy="830997"/>
          </a:xfrm>
          <a:prstGeom prst="rect">
            <a:avLst/>
          </a:prstGeom>
          <a:noFill/>
          <a:ln w="9525">
            <a:noFill/>
            <a:miter lim="800000"/>
            <a:headEnd/>
            <a:tailEnd/>
          </a:ln>
        </p:spPr>
        <p:txBody>
          <a:bodyPr wrap="square">
            <a:spAutoFit/>
          </a:bodyPr>
          <a:lstStyle/>
          <a:p>
            <a:r>
              <a:rPr lang="en-US" altLang="zh-CN" sz="2400" dirty="0" smtClean="0">
                <a:solidFill>
                  <a:sysClr val="windowText" lastClr="000000"/>
                </a:solidFill>
                <a:latin typeface="Helvetica"/>
                <a:ea typeface="方正舒体"/>
              </a:rPr>
              <a:t>According to the author, what is the ultimate rule followed by rational environmentalism? (Para. 2)</a:t>
            </a:r>
            <a:endParaRPr lang="zh-CN" altLang="en-US" sz="2400" dirty="0">
              <a:solidFill>
                <a:sysClr val="windowText" lastClr="000000"/>
              </a:solidFill>
              <a:latin typeface="Helvetica"/>
              <a:ea typeface="方正舒体"/>
            </a:endParaRPr>
          </a:p>
        </p:txBody>
      </p:sp>
      <p:grpSp>
        <p:nvGrpSpPr>
          <p:cNvPr id="9" name="组合 8"/>
          <p:cNvGrpSpPr/>
          <p:nvPr/>
        </p:nvGrpSpPr>
        <p:grpSpPr>
          <a:xfrm>
            <a:off x="538443" y="2564904"/>
            <a:ext cx="7605457" cy="2435732"/>
            <a:chOff x="538443" y="2564904"/>
            <a:chExt cx="7605457" cy="2435732"/>
          </a:xfrm>
        </p:grpSpPr>
        <p:sp>
          <p:nvSpPr>
            <p:cNvPr id="12" name="TextBox 11"/>
            <p:cNvSpPr txBox="1"/>
            <p:nvPr/>
          </p:nvSpPr>
          <p:spPr>
            <a:xfrm>
              <a:off x="1871459" y="3202812"/>
              <a:ext cx="6272441" cy="1569660"/>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The rule states that it is environmentally essential to fight against ecological change that directly does harm to the health and safety of human beings.</a:t>
              </a:r>
            </a:p>
          </p:txBody>
        </p:sp>
        <p:grpSp>
          <p:nvGrpSpPr>
            <p:cNvPr id="14" name="Group 24"/>
            <p:cNvGrpSpPr/>
            <p:nvPr/>
          </p:nvGrpSpPr>
          <p:grpSpPr>
            <a:xfrm>
              <a:off x="538443" y="2564904"/>
              <a:ext cx="7534020" cy="2435732"/>
              <a:chOff x="235106" y="1584006"/>
              <a:chExt cx="8009303" cy="3947797"/>
            </a:xfrm>
          </p:grpSpPr>
          <p:sp>
            <p:nvSpPr>
              <p:cNvPr id="17" name="圆角矩形 5"/>
              <p:cNvSpPr/>
              <p:nvPr/>
            </p:nvSpPr>
            <p:spPr>
              <a:xfrm>
                <a:off x="850355" y="2088062"/>
                <a:ext cx="7394054" cy="344374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a:hlinkClick r:id="rId5" action="ppaction://hlinksldjump"/>
              </p:cNvPr>
              <p:cNvSpPr txBox="1"/>
              <p:nvPr/>
            </p:nvSpPr>
            <p:spPr>
              <a:xfrm>
                <a:off x="541194" y="2058235"/>
                <a:ext cx="1080776" cy="526241"/>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22" name="矩形 45"/>
          <p:cNvSpPr>
            <a:spLocks noChangeArrowheads="1"/>
          </p:cNvSpPr>
          <p:nvPr/>
        </p:nvSpPr>
        <p:spPr bwMode="auto">
          <a:xfrm>
            <a:off x="889742" y="1661899"/>
            <a:ext cx="7728043" cy="830997"/>
          </a:xfrm>
          <a:prstGeom prst="rect">
            <a:avLst/>
          </a:prstGeom>
          <a:noFill/>
          <a:ln w="9525">
            <a:noFill/>
            <a:miter lim="800000"/>
            <a:headEnd/>
            <a:tailEnd/>
          </a:ln>
        </p:spPr>
        <p:txBody>
          <a:bodyPr wrap="square">
            <a:spAutoFit/>
          </a:bodyPr>
          <a:lstStyle/>
          <a:p>
            <a:r>
              <a:rPr lang="en-US" altLang="zh-CN" sz="2400" dirty="0" smtClean="0">
                <a:solidFill>
                  <a:sysClr val="windowText" lastClr="000000"/>
                </a:solidFill>
                <a:latin typeface="Helvetica"/>
                <a:ea typeface="方正舒体"/>
              </a:rPr>
              <a:t>How does the author explain environmental necessity ? (</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3-4)</a:t>
            </a:r>
            <a:endParaRPr lang="zh-CN" altLang="en-US" sz="2400" dirty="0">
              <a:solidFill>
                <a:sysClr val="windowText" lastClr="000000"/>
              </a:solidFill>
              <a:latin typeface="Helvetica"/>
              <a:ea typeface="方正舒体"/>
            </a:endParaRPr>
          </a:p>
        </p:txBody>
      </p:sp>
      <p:grpSp>
        <p:nvGrpSpPr>
          <p:cNvPr id="9" name="组合 8"/>
          <p:cNvGrpSpPr/>
          <p:nvPr/>
        </p:nvGrpSpPr>
        <p:grpSpPr>
          <a:xfrm>
            <a:off x="538443" y="2564904"/>
            <a:ext cx="7807071" cy="2435732"/>
            <a:chOff x="538443" y="2564904"/>
            <a:chExt cx="7807071" cy="2435732"/>
          </a:xfrm>
        </p:grpSpPr>
        <p:sp>
          <p:nvSpPr>
            <p:cNvPr id="12" name="TextBox 11"/>
            <p:cNvSpPr txBox="1"/>
            <p:nvPr/>
          </p:nvSpPr>
          <p:spPr>
            <a:xfrm>
              <a:off x="1840200" y="3168648"/>
              <a:ext cx="6505314" cy="1569660"/>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The author explains what is environmental necessity by giving two examples: combating ozone depletion and controlling the greenhouse effect. </a:t>
              </a:r>
            </a:p>
          </p:txBody>
        </p:sp>
        <p:grpSp>
          <p:nvGrpSpPr>
            <p:cNvPr id="10" name="Group 24"/>
            <p:cNvGrpSpPr/>
            <p:nvPr/>
          </p:nvGrpSpPr>
          <p:grpSpPr>
            <a:xfrm>
              <a:off x="538443" y="2564904"/>
              <a:ext cx="7534020" cy="2435732"/>
              <a:chOff x="235106" y="1584006"/>
              <a:chExt cx="8009303" cy="3947797"/>
            </a:xfrm>
          </p:grpSpPr>
          <p:sp>
            <p:nvSpPr>
              <p:cNvPr id="13" name="圆角矩形 5"/>
              <p:cNvSpPr/>
              <p:nvPr/>
            </p:nvSpPr>
            <p:spPr>
              <a:xfrm>
                <a:off x="850355" y="2088062"/>
                <a:ext cx="7394054" cy="344374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a:hlinkClick r:id="rId5" action="ppaction://hlinksldjump"/>
              </p:cNvPr>
              <p:cNvSpPr txBox="1"/>
              <p:nvPr/>
            </p:nvSpPr>
            <p:spPr>
              <a:xfrm>
                <a:off x="541194" y="2058235"/>
                <a:ext cx="1080776" cy="526241"/>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22" name="矩形 45"/>
          <p:cNvSpPr>
            <a:spLocks noChangeArrowheads="1"/>
          </p:cNvSpPr>
          <p:nvPr/>
        </p:nvSpPr>
        <p:spPr bwMode="auto">
          <a:xfrm>
            <a:off x="889742" y="1357298"/>
            <a:ext cx="7944696" cy="1200329"/>
          </a:xfrm>
          <a:prstGeom prst="rect">
            <a:avLst/>
          </a:prstGeom>
          <a:noFill/>
          <a:ln w="9525">
            <a:noFill/>
            <a:miter lim="800000"/>
            <a:headEnd/>
            <a:tailEnd/>
          </a:ln>
        </p:spPr>
        <p:txBody>
          <a:bodyPr wrap="square">
            <a:spAutoFit/>
          </a:bodyPr>
          <a:lstStyle/>
          <a:p>
            <a:pPr algn="just"/>
            <a:r>
              <a:rPr lang="en-US" altLang="zh-CN" sz="2400" dirty="0" smtClean="0">
                <a:solidFill>
                  <a:sysClr val="windowText" lastClr="000000"/>
                </a:solidFill>
                <a:latin typeface="Helvetica"/>
                <a:ea typeface="方正舒体"/>
              </a:rPr>
              <a:t>According to Paragraph 5, why are ozone </a:t>
            </a:r>
          </a:p>
          <a:p>
            <a:pPr algn="just"/>
            <a:r>
              <a:rPr lang="en-US" altLang="zh-CN" sz="2400" dirty="0" smtClean="0">
                <a:solidFill>
                  <a:sysClr val="windowText" lastClr="000000"/>
                </a:solidFill>
                <a:latin typeface="Helvetica"/>
                <a:ea typeface="方正舒体"/>
              </a:rPr>
              <a:t>depletion and the greenhouse effect considered </a:t>
            </a:r>
          </a:p>
          <a:p>
            <a:pPr algn="just"/>
            <a:r>
              <a:rPr lang="en-US" altLang="zh-CN" sz="2400" dirty="0" smtClean="0">
                <a:solidFill>
                  <a:sysClr val="windowText" lastClr="000000"/>
                </a:solidFill>
                <a:latin typeface="Helvetica"/>
                <a:ea typeface="方正舒体"/>
              </a:rPr>
              <a:t>as urgent human disasters? (Para. 5)</a:t>
            </a:r>
            <a:endParaRPr lang="zh-CN" altLang="en-US" sz="2400" dirty="0">
              <a:solidFill>
                <a:sysClr val="windowText" lastClr="000000"/>
              </a:solidFill>
              <a:latin typeface="Helvetica"/>
              <a:ea typeface="方正舒体"/>
            </a:endParaRPr>
          </a:p>
        </p:txBody>
      </p:sp>
      <p:grpSp>
        <p:nvGrpSpPr>
          <p:cNvPr id="9" name="组合 8"/>
          <p:cNvGrpSpPr/>
          <p:nvPr/>
        </p:nvGrpSpPr>
        <p:grpSpPr>
          <a:xfrm>
            <a:off x="538443" y="2564904"/>
            <a:ext cx="7534020" cy="2435732"/>
            <a:chOff x="538443" y="2564904"/>
            <a:chExt cx="7534020" cy="2435732"/>
          </a:xfrm>
        </p:grpSpPr>
        <p:sp>
          <p:nvSpPr>
            <p:cNvPr id="12" name="TextBox 11"/>
            <p:cNvSpPr txBox="1"/>
            <p:nvPr/>
          </p:nvSpPr>
          <p:spPr>
            <a:xfrm>
              <a:off x="1827202" y="3214686"/>
              <a:ext cx="6030946" cy="1200329"/>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Because they directly threaten human beings, and their consequences cannot be easily addressed.</a:t>
              </a:r>
            </a:p>
          </p:txBody>
        </p:sp>
        <p:grpSp>
          <p:nvGrpSpPr>
            <p:cNvPr id="10" name="Group 24"/>
            <p:cNvGrpSpPr/>
            <p:nvPr/>
          </p:nvGrpSpPr>
          <p:grpSpPr>
            <a:xfrm>
              <a:off x="538443" y="2564904"/>
              <a:ext cx="7534020" cy="2435732"/>
              <a:chOff x="235106" y="1584006"/>
              <a:chExt cx="8009303" cy="3947797"/>
            </a:xfrm>
          </p:grpSpPr>
          <p:sp>
            <p:nvSpPr>
              <p:cNvPr id="13" name="圆角矩形 5"/>
              <p:cNvSpPr/>
              <p:nvPr/>
            </p:nvSpPr>
            <p:spPr>
              <a:xfrm>
                <a:off x="850355" y="2088062"/>
                <a:ext cx="7394054" cy="344374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a:hlinkClick r:id="rId5" action="ppaction://hlinksldjump"/>
              </p:cNvPr>
              <p:cNvSpPr txBox="1"/>
              <p:nvPr/>
            </p:nvSpPr>
            <p:spPr>
              <a:xfrm>
                <a:off x="541194" y="2058235"/>
                <a:ext cx="1080776" cy="526241"/>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3"/>
          <p:cNvGrpSpPr/>
          <p:nvPr/>
        </p:nvGrpSpPr>
        <p:grpSpPr>
          <a:xfrm>
            <a:off x="428596" y="2243895"/>
            <a:ext cx="8352928" cy="3129321"/>
            <a:chOff x="428596" y="2027871"/>
            <a:chExt cx="8352928" cy="2957422"/>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596" y="2027871"/>
              <a:ext cx="8352928" cy="29574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560" y="2603456"/>
              <a:ext cx="6449940" cy="1788850"/>
            </a:xfrm>
            <a:prstGeom prst="rect">
              <a:avLst/>
            </a:prstGeom>
            <a:noFill/>
          </p:spPr>
          <p:txBody>
            <a:bodyPr wrap="square" rtlCol="0">
              <a:spAutoFit/>
            </a:bodyPr>
            <a:lstStyle/>
            <a:p>
              <a:pPr>
                <a:lnSpc>
                  <a:spcPct val="150000"/>
                </a:lnSpc>
              </a:pPr>
              <a:r>
                <a:rPr lang="en-US" altLang="zh-CN" sz="2600" dirty="0" smtClean="0">
                  <a:latin typeface="Helvetica"/>
                </a:rPr>
                <a:t>In the first section of the body, the author tries to establish a rule that people can follow when making environmental choices.</a:t>
              </a:r>
              <a:endParaRPr lang="en-US" altLang="zh-CN" sz="2600" dirty="0">
                <a:latin typeface="Helvetica"/>
              </a:endParaRPr>
            </a:p>
          </p:txBody>
        </p:sp>
      </p:grpSp>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  Section 1 — (Paras. 2-5)</a:t>
            </a:r>
            <a:endParaRPr lang="en-US" altLang="zh-CN" sz="2400" b="1" dirty="0">
              <a:solidFill>
                <a:sysClr val="windowText" lastClr="000000"/>
              </a:solidFill>
              <a:latin typeface="Helvetica"/>
              <a:ea typeface="方正舒体"/>
            </a:endParaRPr>
          </a:p>
        </p:txBody>
      </p:sp>
      <p:pic>
        <p:nvPicPr>
          <p:cNvPr id="18" name="Picture 2" descr="H:\2015年修改\图片10.jpg"/>
          <p:cNvPicPr>
            <a:picLocks noChangeAspect="1" noChangeArrowheads="1"/>
          </p:cNvPicPr>
          <p:nvPr/>
        </p:nvPicPr>
        <p:blipFill>
          <a:blip r:embed="rId4" cstate="print"/>
          <a:srcRect/>
          <a:stretch>
            <a:fillRect/>
          </a:stretch>
        </p:blipFill>
        <p:spPr bwMode="auto">
          <a:xfrm>
            <a:off x="1" y="0"/>
            <a:ext cx="8072462" cy="1163637"/>
          </a:xfrm>
          <a:prstGeom prst="rect">
            <a:avLst/>
          </a:prstGeom>
          <a:noFill/>
        </p:spPr>
      </p:pic>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grpSp>
        <p:nvGrpSpPr>
          <p:cNvPr id="2" name="Group 25"/>
          <p:cNvGrpSpPr/>
          <p:nvPr/>
        </p:nvGrpSpPr>
        <p:grpSpPr>
          <a:xfrm>
            <a:off x="541194" y="2708920"/>
            <a:ext cx="7858268" cy="2005964"/>
            <a:chOff x="235106" y="1584006"/>
            <a:chExt cx="8164356" cy="1934527"/>
          </a:xfrm>
        </p:grpSpPr>
        <p:sp>
          <p:nvSpPr>
            <p:cNvPr id="12" name="TextBox 11"/>
            <p:cNvSpPr txBox="1"/>
            <p:nvPr/>
          </p:nvSpPr>
          <p:spPr>
            <a:xfrm>
              <a:off x="1621969" y="2180416"/>
              <a:ext cx="6777493" cy="1200329"/>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It indulges in overt earth worship. It is </a:t>
              </a:r>
            </a:p>
            <a:p>
              <a:r>
                <a:rPr lang="en-US" altLang="zh-CN" sz="2400" dirty="0" smtClean="0">
                  <a:solidFill>
                    <a:sysClr val="windowText" lastClr="000000"/>
                  </a:solidFill>
                  <a:latin typeface="Helvetica"/>
                  <a:ea typeface="方正舒体"/>
                </a:rPr>
                <a:t>sentimental, highly selective and incompatible with the reality of natural disasters.</a:t>
              </a:r>
            </a:p>
          </p:txBody>
        </p:sp>
        <p:grpSp>
          <p:nvGrpSpPr>
            <p:cNvPr id="3" name="Group 24"/>
            <p:cNvGrpSpPr/>
            <p:nvPr/>
          </p:nvGrpSpPr>
          <p:grpSpPr>
            <a:xfrm>
              <a:off x="235106" y="1584006"/>
              <a:ext cx="8009303" cy="1934527"/>
              <a:chOff x="235106" y="1584006"/>
              <a:chExt cx="8009303" cy="1934527"/>
            </a:xfrm>
          </p:grpSpPr>
          <p:sp>
            <p:nvSpPr>
              <p:cNvPr id="11" name="圆角矩形 5"/>
              <p:cNvSpPr/>
              <p:nvPr/>
            </p:nvSpPr>
            <p:spPr>
              <a:xfrm>
                <a:off x="850355" y="2088063"/>
                <a:ext cx="7394054" cy="143047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a:hlinkClick r:id="rId5"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2" name="矩形 45"/>
          <p:cNvSpPr>
            <a:spLocks noChangeArrowheads="1"/>
          </p:cNvSpPr>
          <p:nvPr/>
        </p:nvSpPr>
        <p:spPr bwMode="auto">
          <a:xfrm>
            <a:off x="889742" y="1661899"/>
            <a:ext cx="7354667" cy="830997"/>
          </a:xfrm>
          <a:prstGeom prst="rect">
            <a:avLst/>
          </a:prstGeom>
          <a:noFill/>
          <a:ln w="9525">
            <a:noFill/>
            <a:miter lim="800000"/>
            <a:headEnd/>
            <a:tailEnd/>
          </a:ln>
        </p:spPr>
        <p:txBody>
          <a:bodyPr wrap="square">
            <a:spAutoFit/>
          </a:bodyPr>
          <a:lstStyle/>
          <a:p>
            <a:r>
              <a:rPr lang="en-US" altLang="zh-CN" sz="2400" dirty="0" smtClean="0">
                <a:solidFill>
                  <a:sysClr val="windowText" lastClr="000000"/>
                </a:solidFill>
                <a:latin typeface="Helvetica"/>
                <a:ea typeface="方正舒体"/>
              </a:rPr>
              <a:t>According to Paragraph 6, what are the features of the environmentalism that is popular today? (Para. 6)</a:t>
            </a:r>
            <a:endParaRPr lang="zh-CN" altLang="en-US" sz="2400" dirty="0">
              <a:solidFill>
                <a:sysClr val="windowText" lastClr="000000"/>
              </a:solidFill>
              <a:latin typeface="Helvetica"/>
              <a:ea typeface="方正舒体"/>
            </a:endParaRPr>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22" name="矩形 45"/>
          <p:cNvSpPr>
            <a:spLocks noChangeArrowheads="1"/>
          </p:cNvSpPr>
          <p:nvPr/>
        </p:nvSpPr>
        <p:spPr bwMode="auto">
          <a:xfrm>
            <a:off x="714348" y="1359274"/>
            <a:ext cx="7984083" cy="1569660"/>
          </a:xfrm>
          <a:prstGeom prst="rect">
            <a:avLst/>
          </a:prstGeom>
          <a:noFill/>
          <a:ln w="9525">
            <a:noFill/>
            <a:miter lim="800000"/>
            <a:headEnd/>
            <a:tailEnd/>
          </a:ln>
        </p:spPr>
        <p:txBody>
          <a:bodyPr wrap="square">
            <a:spAutoFit/>
          </a:bodyPr>
          <a:lstStyle/>
          <a:p>
            <a:r>
              <a:rPr lang="en-US" altLang="zh-CN" sz="2400" dirty="0" smtClean="0">
                <a:solidFill>
                  <a:sysClr val="windowText" lastClr="000000"/>
                </a:solidFill>
                <a:latin typeface="Helvetica"/>
                <a:ea typeface="方正舒体"/>
              </a:rPr>
              <a:t>What does the author mean by saying “My nature worship stops with the twister that came through Kansas or the dreadful rains in Bangladesh that eradicated </a:t>
            </a:r>
          </a:p>
          <a:p>
            <a:r>
              <a:rPr lang="en-US" altLang="zh-CN" sz="2400" dirty="0" smtClean="0">
                <a:solidFill>
                  <a:sysClr val="windowText" lastClr="000000"/>
                </a:solidFill>
                <a:latin typeface="Helvetica"/>
                <a:ea typeface="方正舒体"/>
              </a:rPr>
              <a:t>whole villages and left millions homeless”? (Para. 6)</a:t>
            </a:r>
            <a:endParaRPr lang="zh-CN" altLang="en-US" sz="2400" dirty="0">
              <a:solidFill>
                <a:sysClr val="windowText" lastClr="000000"/>
              </a:solidFill>
              <a:latin typeface="Helvetica"/>
              <a:ea typeface="方正舒体"/>
            </a:endParaRPr>
          </a:p>
        </p:txBody>
      </p:sp>
      <p:grpSp>
        <p:nvGrpSpPr>
          <p:cNvPr id="29" name="组合 28"/>
          <p:cNvGrpSpPr/>
          <p:nvPr/>
        </p:nvGrpSpPr>
        <p:grpSpPr>
          <a:xfrm>
            <a:off x="260001" y="3112570"/>
            <a:ext cx="7955337" cy="2476323"/>
            <a:chOff x="71406" y="2719009"/>
            <a:chExt cx="7955337" cy="1934127"/>
          </a:xfrm>
        </p:grpSpPr>
        <p:grpSp>
          <p:nvGrpSpPr>
            <p:cNvPr id="3" name="Group 24"/>
            <p:cNvGrpSpPr/>
            <p:nvPr/>
          </p:nvGrpSpPr>
          <p:grpSpPr>
            <a:xfrm>
              <a:off x="71406" y="2719009"/>
              <a:ext cx="7955337" cy="1934127"/>
              <a:chOff x="289072" y="1810120"/>
              <a:chExt cx="7955337" cy="1934127"/>
            </a:xfrm>
          </p:grpSpPr>
          <p:sp>
            <p:nvSpPr>
              <p:cNvPr id="11" name="圆角矩形 5"/>
              <p:cNvSpPr/>
              <p:nvPr/>
            </p:nvSpPr>
            <p:spPr>
              <a:xfrm>
                <a:off x="850355" y="2088063"/>
                <a:ext cx="7394054" cy="165618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89072" y="1810120"/>
                <a:ext cx="1214446" cy="11341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a:hlinkClick r:id="rId5" action="ppaction://hlinksldjump"/>
              </p:cNvPr>
              <p:cNvSpPr txBox="1"/>
              <p:nvPr/>
            </p:nvSpPr>
            <p:spPr>
              <a:xfrm>
                <a:off x="503386" y="2233385"/>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13" name="矩形 12"/>
            <p:cNvSpPr/>
            <p:nvPr/>
          </p:nvSpPr>
          <p:spPr>
            <a:xfrm>
              <a:off x="1307700" y="3190885"/>
              <a:ext cx="6264696" cy="1225980"/>
            </a:xfrm>
            <a:prstGeom prst="rect">
              <a:avLst/>
            </a:prstGeom>
          </p:spPr>
          <p:txBody>
            <a:bodyPr wrap="square">
              <a:spAutoFit/>
            </a:bodyPr>
            <a:lstStyle/>
            <a:p>
              <a:r>
                <a:rPr lang="en-US" altLang="zh-CN" sz="2400" dirty="0" smtClean="0">
                  <a:solidFill>
                    <a:sysClr val="windowText" lastClr="000000"/>
                  </a:solidFill>
                  <a:latin typeface="Helvetica"/>
                  <a:ea typeface="方正舒体"/>
                </a:rPr>
                <a:t>The author means that he doesn’t think man should indulge in nature worship because natural disasters can bring people terrible tragedies. </a:t>
              </a:r>
              <a:endParaRPr lang="zh-CN" altLang="en-US" sz="2400" dirty="0" smtClean="0">
                <a:solidFill>
                  <a:sysClr val="windowText" lastClr="000000"/>
                </a:solidFill>
                <a:latin typeface="Helvetica"/>
                <a:ea typeface="方正舒体"/>
              </a:endParaRPr>
            </a:p>
          </p:txBody>
        </p:sp>
      </p:gr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 name="Title 1"/>
          <p:cNvSpPr>
            <a:spLocks noGrp="1"/>
          </p:cNvSpPr>
          <p:nvPr>
            <p:ph type="title"/>
          </p:nvPr>
        </p:nvSpPr>
        <p:spPr>
          <a:xfrm>
            <a:off x="35496" y="2564904"/>
            <a:ext cx="2379663" cy="771525"/>
          </a:xfrm>
        </p:spPr>
        <p:txBody>
          <a:bodyPr>
            <a:normAutofit/>
          </a:bodyPr>
          <a:lstStyle/>
          <a:p>
            <a:pPr algn="l" eaLnBrk="1" hangingPunct="1">
              <a:defRPr/>
            </a:pPr>
            <a:r>
              <a:rPr lang="en-US" altLang="zh-CN" sz="5000" b="1" baseline="30000" dirty="0" smtClean="0">
                <a:solidFill>
                  <a:srgbClr val="FF6600"/>
                </a:solidFill>
                <a:effectLst>
                  <a:outerShdw blurRad="38100" dist="38100" dir="2700000" algn="tl">
                    <a:srgbClr val="C0C0C0"/>
                  </a:outerShdw>
                </a:effectLst>
                <a:latin typeface="Helvetica"/>
              </a:rPr>
              <a:t>Section A</a:t>
            </a:r>
            <a:r>
              <a:rPr lang="en-US" altLang="zh-CN" b="1" baseline="30000" dirty="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4</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30" name="组合 29"/>
          <p:cNvGrpSpPr/>
          <p:nvPr/>
        </p:nvGrpSpPr>
        <p:grpSpPr>
          <a:xfrm>
            <a:off x="238125" y="914400"/>
            <a:ext cx="1285875" cy="708025"/>
            <a:chOff x="238125" y="914400"/>
            <a:chExt cx="1285875" cy="708025"/>
          </a:xfrm>
        </p:grpSpPr>
        <p:sp>
          <p:nvSpPr>
            <p:cNvPr id="13722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4</a:t>
              </a:r>
              <a:endParaRPr lang="en-US" altLang="zh-CN" sz="4000" dirty="0">
                <a:latin typeface="Helvetica"/>
                <a:ea typeface="Arial Unicode MS"/>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0" name="Text Box 14"/>
          <p:cNvSpPr txBox="1">
            <a:spLocks noChangeArrowheads="1"/>
          </p:cNvSpPr>
          <p:nvPr/>
        </p:nvSpPr>
        <p:spPr bwMode="auto">
          <a:xfrm>
            <a:off x="2756785" y="1994592"/>
            <a:ext cx="6315809" cy="1077218"/>
          </a:xfrm>
          <a:prstGeom prst="rect">
            <a:avLst/>
          </a:prstGeom>
          <a:noFill/>
          <a:ln w="9525">
            <a:noFill/>
            <a:miter lim="800000"/>
            <a:headEnd/>
            <a:tailEnd/>
          </a:ln>
          <a:effectLst>
            <a:outerShdw sx="1000" sy="1000" algn="ctr" rotWithShape="0">
              <a:schemeClr val="tx2"/>
            </a:outerShdw>
          </a:effectLst>
        </p:spPr>
        <p:txBody>
          <a:bodyPr wrap="square">
            <a:spAutoFit/>
          </a:bodyPr>
          <a:lstStyle/>
          <a:p>
            <a:r>
              <a:rPr lang="en-US" altLang="zh-CN" sz="3200" b="1" dirty="0" smtClean="0">
                <a:latin typeface="Helvetica" pitchFamily="34" charset="0"/>
                <a:ea typeface="Cambria Math" pitchFamily="-112" charset="0"/>
                <a:cs typeface="Arial" pitchFamily="-112" charset="0"/>
              </a:rPr>
              <a:t>Achieving sustainable environmentalism</a:t>
            </a:r>
            <a:endParaRPr lang="zh-CN" altLang="en-US" sz="3200" b="1" dirty="0" smtClean="0">
              <a:latin typeface="Helvetica" pitchFamily="34" charset="0"/>
              <a:ea typeface="Cambria Math" pitchFamily="-112" charset="0"/>
              <a:cs typeface="Arial" pitchFamily="-112" charset="0"/>
            </a:endParaRPr>
          </a:p>
        </p:txBody>
      </p:sp>
      <p:cxnSp>
        <p:nvCxnSpPr>
          <p:cNvPr id="45" name="Straight Connector 44"/>
          <p:cNvCxnSpPr/>
          <p:nvPr/>
        </p:nvCxnSpPr>
        <p:spPr>
          <a:xfrm>
            <a:off x="142844" y="3009900"/>
            <a:ext cx="8676000" cy="1588"/>
          </a:xfrm>
          <a:prstGeom prst="line">
            <a:avLst/>
          </a:prstGeom>
          <a:ln/>
        </p:spPr>
        <p:style>
          <a:lnRef idx="2">
            <a:schemeClr val="dk1"/>
          </a:lnRef>
          <a:fillRef idx="0">
            <a:schemeClr val="dk1"/>
          </a:fillRef>
          <a:effectRef idx="1">
            <a:schemeClr val="dk1"/>
          </a:effectRef>
          <a:fontRef idx="minor">
            <a:schemeClr val="tx1"/>
          </a:fontRef>
        </p:style>
      </p:cxnSp>
      <p:pic>
        <p:nvPicPr>
          <p:cNvPr id="137234"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nvGrpSpPr>
          <p:cNvPr id="31" name="组合 30"/>
          <p:cNvGrpSpPr/>
          <p:nvPr/>
        </p:nvGrpSpPr>
        <p:grpSpPr>
          <a:xfrm>
            <a:off x="2700338" y="3663305"/>
            <a:ext cx="6264150" cy="461665"/>
            <a:chOff x="2700338" y="3663305"/>
            <a:chExt cx="5736399" cy="461665"/>
          </a:xfrm>
        </p:grpSpPr>
        <p:sp>
          <p:nvSpPr>
            <p:cNvPr id="27" name="椭圆 26"/>
            <p:cNvSpPr/>
            <p:nvPr/>
          </p:nvSpPr>
          <p:spPr bwMode="auto">
            <a:xfrm>
              <a:off x="2700338" y="3817938"/>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33" name="Rectangle 6"/>
            <p:cNvSpPr>
              <a:spLocks noChangeArrowheads="1"/>
            </p:cNvSpPr>
            <p:nvPr/>
          </p:nvSpPr>
          <p:spPr bwMode="auto">
            <a:xfrm>
              <a:off x="2856488" y="3663305"/>
              <a:ext cx="5580249" cy="461665"/>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To talk about </a:t>
              </a:r>
              <a:r>
                <a:rPr lang="en-US" altLang="zh-CN" sz="2400" dirty="0" smtClean="0">
                  <a:solidFill>
                    <a:srgbClr val="000000"/>
                  </a:solidFill>
                  <a:latin typeface="Helvetica"/>
                </a:rPr>
                <a:t>environmental issues</a:t>
              </a:r>
              <a:endParaRPr lang="en-US" altLang="zh-CN" sz="2400" dirty="0">
                <a:solidFill>
                  <a:srgbClr val="000000"/>
                </a:solidFill>
                <a:latin typeface="Helvetica"/>
              </a:endParaRPr>
            </a:p>
          </p:txBody>
        </p:sp>
      </p:grpSp>
      <p:grpSp>
        <p:nvGrpSpPr>
          <p:cNvPr id="32" name="组合 31"/>
          <p:cNvGrpSpPr/>
          <p:nvPr/>
        </p:nvGrpSpPr>
        <p:grpSpPr>
          <a:xfrm>
            <a:off x="2700338" y="4288472"/>
            <a:ext cx="5308505" cy="461963"/>
            <a:chOff x="2700338" y="4159250"/>
            <a:chExt cx="5308505" cy="461963"/>
          </a:xfrm>
        </p:grpSpPr>
        <p:grpSp>
          <p:nvGrpSpPr>
            <p:cNvPr id="10" name="组合 32"/>
            <p:cNvGrpSpPr>
              <a:grpSpLocks/>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34" name="矩形 33"/>
            <p:cNvSpPr/>
            <p:nvPr/>
          </p:nvSpPr>
          <p:spPr>
            <a:xfrm>
              <a:off x="2843808" y="4159548"/>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fully understand the text</a:t>
              </a:r>
              <a:endParaRPr lang="en-US" altLang="zh-CN" sz="2400" dirty="0">
                <a:solidFill>
                  <a:srgbClr val="000000"/>
                </a:solidFill>
                <a:latin typeface="Helvetica"/>
              </a:endParaRPr>
            </a:p>
          </p:txBody>
        </p:sp>
      </p:grpSp>
      <p:grpSp>
        <p:nvGrpSpPr>
          <p:cNvPr id="36" name="组合 35"/>
          <p:cNvGrpSpPr/>
          <p:nvPr/>
        </p:nvGrpSpPr>
        <p:grpSpPr>
          <a:xfrm>
            <a:off x="2699792" y="4913937"/>
            <a:ext cx="5745964" cy="461665"/>
            <a:chOff x="2699792" y="4656138"/>
            <a:chExt cx="5745964" cy="461665"/>
          </a:xfrm>
        </p:grpSpPr>
        <p:sp>
          <p:nvSpPr>
            <p:cNvPr id="137239" name="Rectangle 14"/>
            <p:cNvSpPr>
              <a:spLocks noChangeArrowheads="1"/>
            </p:cNvSpPr>
            <p:nvPr/>
          </p:nvSpPr>
          <p:spPr bwMode="auto">
            <a:xfrm>
              <a:off x="2843808" y="4656138"/>
              <a:ext cx="5601948"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To apply the phrases and patterns</a:t>
              </a:r>
            </a:p>
          </p:txBody>
        </p:sp>
        <p:sp>
          <p:nvSpPr>
            <p:cNvPr id="26" name="椭圆 25"/>
            <p:cNvSpPr/>
            <p:nvPr/>
          </p:nvSpPr>
          <p:spPr bwMode="auto">
            <a:xfrm>
              <a:off x="2699792" y="4798293"/>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grpSp>
        <p:nvGrpSpPr>
          <p:cNvPr id="37" name="组合 36"/>
          <p:cNvGrpSpPr/>
          <p:nvPr/>
        </p:nvGrpSpPr>
        <p:grpSpPr>
          <a:xfrm>
            <a:off x="2699792" y="5539103"/>
            <a:ext cx="6444208" cy="830997"/>
            <a:chOff x="2699792" y="5118283"/>
            <a:chExt cx="6444208" cy="830997"/>
          </a:xfrm>
        </p:grpSpPr>
        <p:sp>
          <p:nvSpPr>
            <p:cNvPr id="35" name="TextBox 34"/>
            <p:cNvSpPr txBox="1"/>
            <p:nvPr/>
          </p:nvSpPr>
          <p:spPr>
            <a:xfrm>
              <a:off x="2856488" y="5118283"/>
              <a:ext cx="6287512" cy="830997"/>
            </a:xfrm>
            <a:prstGeom prst="rect">
              <a:avLst/>
            </a:prstGeom>
            <a:noFill/>
          </p:spPr>
          <p:txBody>
            <a:bodyPr wrap="square" rtlCol="0">
              <a:spAutoFit/>
            </a:bodyPr>
            <a:lstStyle/>
            <a:p>
              <a:pPr eaLnBrk="0" hangingPunct="0"/>
              <a:r>
                <a:rPr lang="en-US" altLang="zh-CN" sz="2400" dirty="0" smtClean="0">
                  <a:solidFill>
                    <a:srgbClr val="000000"/>
                  </a:solidFill>
                  <a:latin typeface="Helvetica"/>
                </a:rPr>
                <a:t>To master the argumentative essay</a:t>
              </a:r>
            </a:p>
            <a:p>
              <a:pPr eaLnBrk="0" hangingPunct="0"/>
              <a:r>
                <a:rPr lang="en-US" altLang="zh-CN" sz="2400" dirty="0" smtClean="0">
                  <a:solidFill>
                    <a:srgbClr val="000000"/>
                  </a:solidFill>
                  <a:latin typeface="Helvetica"/>
                </a:rPr>
                <a:t>writing skill</a:t>
              </a:r>
            </a:p>
          </p:txBody>
        </p:sp>
        <p:sp>
          <p:nvSpPr>
            <p:cNvPr id="29" name="椭圆 28"/>
            <p:cNvSpPr/>
            <p:nvPr/>
          </p:nvSpPr>
          <p:spPr bwMode="auto">
            <a:xfrm>
              <a:off x="2699792" y="5302349"/>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sp>
        <p:nvSpPr>
          <p:cNvPr id="38" name="TextBox 37"/>
          <p:cNvSpPr txBox="1"/>
          <p:nvPr/>
        </p:nvSpPr>
        <p:spPr>
          <a:xfrm>
            <a:off x="1500166" y="996719"/>
            <a:ext cx="7165103" cy="584775"/>
          </a:xfrm>
          <a:prstGeom prst="rect">
            <a:avLst/>
          </a:prstGeom>
          <a:noFill/>
        </p:spPr>
        <p:txBody>
          <a:bodyPr wrap="none">
            <a:spAutoFit/>
          </a:bodyPr>
          <a:lstStyle/>
          <a:p>
            <a:pPr>
              <a:defRPr/>
            </a:pPr>
            <a:r>
              <a:rPr lang="en-US" altLang="zh-CN" sz="3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Nature: To worship or to conquer</a:t>
            </a:r>
            <a:endParaRPr lang="zh-CN" altLang="en-US" sz="3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endParaRPr>
          </a:p>
        </p:txBody>
      </p:sp>
    </p:spTree>
    <p:extLst>
      <p:ext uri="{BB962C8B-B14F-4D97-AF65-F5344CB8AC3E}">
        <p14:creationId xmlns="" xmlns:p14="http://schemas.microsoft.com/office/powerpoint/2010/main" val="3440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10" name="矩形 45"/>
          <p:cNvSpPr>
            <a:spLocks noChangeArrowheads="1"/>
          </p:cNvSpPr>
          <p:nvPr/>
        </p:nvSpPr>
        <p:spPr bwMode="auto">
          <a:xfrm>
            <a:off x="889742" y="1285860"/>
            <a:ext cx="7354667"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does the author intend to do by citing the example of oil drilling in ANWR? (Para. 7)</a:t>
            </a:r>
            <a:endParaRPr lang="zh-CN" altLang="en-US" sz="2400" dirty="0">
              <a:solidFill>
                <a:sysClr val="windowText" lastClr="000000"/>
              </a:solidFill>
              <a:latin typeface="Helvetica"/>
              <a:ea typeface="方正舒体"/>
            </a:endParaRPr>
          </a:p>
        </p:txBody>
      </p:sp>
      <p:grpSp>
        <p:nvGrpSpPr>
          <p:cNvPr id="11" name="Group 25"/>
          <p:cNvGrpSpPr/>
          <p:nvPr/>
        </p:nvGrpSpPr>
        <p:grpSpPr>
          <a:xfrm>
            <a:off x="142844" y="2071678"/>
            <a:ext cx="8143932" cy="3154534"/>
            <a:chOff x="142844" y="320219"/>
            <a:chExt cx="8143932" cy="3154534"/>
          </a:xfrm>
        </p:grpSpPr>
        <p:sp>
          <p:nvSpPr>
            <p:cNvPr id="12" name="TextBox 11"/>
            <p:cNvSpPr txBox="1"/>
            <p:nvPr/>
          </p:nvSpPr>
          <p:spPr>
            <a:xfrm>
              <a:off x="1617961" y="1248913"/>
              <a:ext cx="6668815" cy="1938992"/>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By using this example, the author aims to </a:t>
              </a:r>
            </a:p>
            <a:p>
              <a:r>
                <a:rPr lang="en-US" altLang="zh-CN" sz="2400" dirty="0" smtClean="0">
                  <a:solidFill>
                    <a:sysClr val="windowText" lastClr="000000"/>
                  </a:solidFill>
                  <a:latin typeface="Helvetica"/>
                  <a:ea typeface="方正舒体"/>
                </a:rPr>
                <a:t>strengthen his criterion of making environmental choices, whereby human interests should be given priority over those of animals or nature.</a:t>
              </a:r>
            </a:p>
          </p:txBody>
        </p:sp>
        <p:grpSp>
          <p:nvGrpSpPr>
            <p:cNvPr id="13" name="Group 24"/>
            <p:cNvGrpSpPr/>
            <p:nvPr/>
          </p:nvGrpSpPr>
          <p:grpSpPr>
            <a:xfrm>
              <a:off x="142844" y="320219"/>
              <a:ext cx="8006786" cy="3154534"/>
              <a:chOff x="142844" y="320219"/>
              <a:chExt cx="8006786" cy="3154534"/>
            </a:xfrm>
          </p:grpSpPr>
          <p:sp>
            <p:nvSpPr>
              <p:cNvPr id="15" name="圆角矩形 5"/>
              <p:cNvSpPr/>
              <p:nvPr/>
            </p:nvSpPr>
            <p:spPr>
              <a:xfrm>
                <a:off x="755576" y="1031749"/>
                <a:ext cx="7394054" cy="244300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44" y="320219"/>
                <a:ext cx="1456574" cy="1260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a:hlinkClick r:id="rId5" action="ppaction://hlinksldjump"/>
              </p:cNvPr>
              <p:cNvSpPr txBox="1"/>
              <p:nvPr/>
            </p:nvSpPr>
            <p:spPr>
              <a:xfrm>
                <a:off x="490828" y="748847"/>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22" name="矩形 45"/>
          <p:cNvSpPr>
            <a:spLocks noChangeArrowheads="1"/>
          </p:cNvSpPr>
          <p:nvPr/>
        </p:nvSpPr>
        <p:spPr bwMode="auto">
          <a:xfrm>
            <a:off x="714348" y="3143248"/>
            <a:ext cx="7502798" cy="1865191"/>
          </a:xfrm>
          <a:prstGeom prst="roundRect">
            <a:avLst/>
          </a:prstGeom>
          <a:ln w="28575">
            <a:headEnd/>
            <a:tailEnd/>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en-US" altLang="zh-CN" sz="2400" dirty="0" smtClean="0">
                <a:solidFill>
                  <a:sysClr val="windowText" lastClr="000000"/>
                </a:solidFill>
                <a:latin typeface="Helvetica"/>
                <a:ea typeface="方正舒体"/>
              </a:rPr>
              <a:t>The author cites the debate about whether to drill for oil in ANWR to rebut the sentimental environmentalism and justify his own argument.</a:t>
            </a:r>
            <a:endParaRPr lang="zh-CN" altLang="en-US" sz="2400" dirty="0">
              <a:solidFill>
                <a:sysClr val="windowText" lastClr="000000"/>
              </a:solidFill>
              <a:latin typeface="Helvetica"/>
              <a:ea typeface="方正舒体"/>
            </a:endParaRPr>
          </a:p>
        </p:txBody>
      </p:sp>
      <p:grpSp>
        <p:nvGrpSpPr>
          <p:cNvPr id="2" name="Group 13"/>
          <p:cNvGrpSpPr/>
          <p:nvPr/>
        </p:nvGrpSpPr>
        <p:grpSpPr>
          <a:xfrm>
            <a:off x="3067693" y="1834015"/>
            <a:ext cx="2504439" cy="523415"/>
            <a:chOff x="3309061" y="1393419"/>
            <a:chExt cx="2608251" cy="523414"/>
          </a:xfrm>
        </p:grpSpPr>
        <p:sp>
          <p:nvSpPr>
            <p:cNvPr id="17" name="矩形 45"/>
            <p:cNvSpPr>
              <a:spLocks noChangeArrowheads="1"/>
            </p:cNvSpPr>
            <p:nvPr/>
          </p:nvSpPr>
          <p:spPr bwMode="auto">
            <a:xfrm>
              <a:off x="3480136" y="1465427"/>
              <a:ext cx="2266101" cy="451405"/>
            </a:xfrm>
            <a:prstGeom prst="rect">
              <a:avLst/>
            </a:prstGeom>
            <a:noFill/>
            <a:ln w="9525">
              <a:noFill/>
              <a:miter lim="800000"/>
              <a:headEnd/>
              <a:tailEnd/>
            </a:ln>
          </p:spPr>
          <p:txBody>
            <a:bodyPr wrap="square">
              <a:spAutoFit/>
            </a:bodyPr>
            <a:lstStyle/>
            <a:p>
              <a:pPr algn="ctr">
                <a:lnSpc>
                  <a:spcPts val="2800"/>
                </a:lnSpc>
              </a:pPr>
              <a:r>
                <a:rPr lang="en-US" altLang="zh-CN" sz="2800" dirty="0" smtClean="0">
                  <a:solidFill>
                    <a:sysClr val="windowText" lastClr="000000"/>
                  </a:solidFill>
                  <a:latin typeface="Helvetica"/>
                  <a:ea typeface="方正舒体"/>
                </a:rPr>
                <a:t>(Paras. 7-9)</a:t>
              </a:r>
              <a:endParaRPr lang="zh-CN" altLang="en-US" sz="2800" dirty="0">
                <a:solidFill>
                  <a:sysClr val="windowText" lastClr="000000"/>
                </a:solidFill>
                <a:latin typeface="Helvetica"/>
                <a:ea typeface="方正舒体"/>
              </a:endParaRPr>
            </a:p>
          </p:txBody>
        </p:sp>
        <p:sp>
          <p:nvSpPr>
            <p:cNvPr id="18" name="圆角矩形 5"/>
            <p:cNvSpPr/>
            <p:nvPr/>
          </p:nvSpPr>
          <p:spPr>
            <a:xfrm>
              <a:off x="3309061" y="1393419"/>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19" name="Down Arrow 18"/>
          <p:cNvSpPr/>
          <p:nvPr/>
        </p:nvSpPr>
        <p:spPr>
          <a:xfrm>
            <a:off x="4160056" y="2438547"/>
            <a:ext cx="432048" cy="633263"/>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grpSp>
        <p:nvGrpSpPr>
          <p:cNvPr id="2" name="Group 25"/>
          <p:cNvGrpSpPr/>
          <p:nvPr/>
        </p:nvGrpSpPr>
        <p:grpSpPr>
          <a:xfrm>
            <a:off x="250380" y="2357430"/>
            <a:ext cx="8179272" cy="3051065"/>
            <a:chOff x="107504" y="2376094"/>
            <a:chExt cx="8179272" cy="3051065"/>
          </a:xfrm>
        </p:grpSpPr>
        <p:sp>
          <p:nvSpPr>
            <p:cNvPr id="12" name="TextBox 11"/>
            <p:cNvSpPr txBox="1"/>
            <p:nvPr/>
          </p:nvSpPr>
          <p:spPr>
            <a:xfrm>
              <a:off x="1466770" y="3229454"/>
              <a:ext cx="6820006" cy="1938992"/>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 The author thinks that protecting the livelihood of the logging families is more important than preserving the spotted owl. Again, the author aims to strengthen his own criterion through this example.</a:t>
              </a:r>
            </a:p>
          </p:txBody>
        </p:sp>
        <p:grpSp>
          <p:nvGrpSpPr>
            <p:cNvPr id="3" name="Group 24"/>
            <p:cNvGrpSpPr/>
            <p:nvPr/>
          </p:nvGrpSpPr>
          <p:grpSpPr>
            <a:xfrm>
              <a:off x="107504" y="2376094"/>
              <a:ext cx="8136905" cy="3051065"/>
              <a:chOff x="107504" y="2376094"/>
              <a:chExt cx="8136905" cy="3051065"/>
            </a:xfrm>
          </p:grpSpPr>
          <p:sp>
            <p:nvSpPr>
              <p:cNvPr id="11" name="圆角矩形 5"/>
              <p:cNvSpPr/>
              <p:nvPr/>
            </p:nvSpPr>
            <p:spPr>
              <a:xfrm>
                <a:off x="678409" y="3024166"/>
                <a:ext cx="7566000" cy="2402993"/>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504" y="2376094"/>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a:hlinkClick r:id="rId5" action="ppaction://hlinksldjump"/>
              </p:cNvPr>
              <p:cNvSpPr txBox="1"/>
              <p:nvPr/>
            </p:nvSpPr>
            <p:spPr>
              <a:xfrm>
                <a:off x="428596" y="2952158"/>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2" name="矩形 45"/>
          <p:cNvSpPr>
            <a:spLocks noChangeArrowheads="1"/>
          </p:cNvSpPr>
          <p:nvPr/>
        </p:nvSpPr>
        <p:spPr bwMode="auto">
          <a:xfrm>
            <a:off x="889742" y="1250370"/>
            <a:ext cx="8039976" cy="1169551"/>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On the issue of preserving the spotted owl in </a:t>
            </a:r>
          </a:p>
          <a:p>
            <a:pPr algn="just">
              <a:lnSpc>
                <a:spcPts val="2800"/>
              </a:lnSpc>
            </a:pPr>
            <a:r>
              <a:rPr lang="en-US" altLang="zh-CN" sz="2400" dirty="0" smtClean="0">
                <a:solidFill>
                  <a:sysClr val="windowText" lastClr="000000"/>
                </a:solidFill>
                <a:latin typeface="Helvetica"/>
                <a:ea typeface="方正舒体"/>
              </a:rPr>
              <a:t>Oregon versus protecting the logging families </a:t>
            </a:r>
          </a:p>
          <a:p>
            <a:pPr>
              <a:lnSpc>
                <a:spcPts val="2800"/>
              </a:lnSpc>
            </a:pPr>
            <a:r>
              <a:rPr lang="en-US" altLang="zh-CN" sz="2400" dirty="0" smtClean="0">
                <a:solidFill>
                  <a:sysClr val="windowText" lastClr="000000"/>
                </a:solidFill>
                <a:latin typeface="Helvetica"/>
                <a:ea typeface="方正舒体"/>
              </a:rPr>
              <a:t>there, which side does the author take? Why? (Para. 10)</a:t>
            </a:r>
            <a:endParaRPr lang="zh-CN" altLang="en-US" sz="2400" dirty="0">
              <a:solidFill>
                <a:sysClr val="windowText" lastClr="000000"/>
              </a:solidFill>
              <a:latin typeface="Helvetica"/>
              <a:ea typeface="方正舒体"/>
            </a:endParaRPr>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3"/>
          <p:cNvGrpSpPr/>
          <p:nvPr/>
        </p:nvGrpSpPr>
        <p:grpSpPr>
          <a:xfrm>
            <a:off x="428596" y="1946449"/>
            <a:ext cx="8352928" cy="4235276"/>
            <a:chOff x="428596" y="1582669"/>
            <a:chExt cx="8352928" cy="4427314"/>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596" y="1582669"/>
              <a:ext cx="8352928" cy="4427314"/>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4348" y="2173615"/>
              <a:ext cx="6143668" cy="2734177"/>
            </a:xfrm>
            <a:prstGeom prst="rect">
              <a:avLst/>
            </a:prstGeom>
            <a:noFill/>
          </p:spPr>
          <p:txBody>
            <a:bodyPr wrap="square" rtlCol="0">
              <a:spAutoFit/>
            </a:bodyPr>
            <a:lstStyle/>
            <a:p>
              <a:r>
                <a:rPr lang="en-US" altLang="zh-CN" sz="2600" dirty="0" smtClean="0">
                  <a:latin typeface="Helvetica"/>
                </a:rPr>
                <a:t>In the second section (Paras. 6-10), the </a:t>
              </a:r>
            </a:p>
            <a:p>
              <a:r>
                <a:rPr lang="en-US" altLang="zh-CN" sz="2600" dirty="0" smtClean="0">
                  <a:latin typeface="Helvetica"/>
                </a:rPr>
                <a:t>author, with the purpose of strengthening his own criterion, argues against a different rule, one which he calls a __________________________, which he says is characterized by _______________________. </a:t>
              </a:r>
            </a:p>
          </p:txBody>
        </p:sp>
      </p:grpSp>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 Section 2— (Paras. 6- ___)</a:t>
            </a:r>
            <a:endParaRPr lang="en-US" altLang="zh-CN" sz="2400" b="1" dirty="0">
              <a:solidFill>
                <a:sysClr val="windowText" lastClr="000000"/>
              </a:solidFill>
              <a:latin typeface="Helvetica"/>
              <a:ea typeface="方正舒体"/>
            </a:endParaRPr>
          </a:p>
        </p:txBody>
      </p:sp>
      <p:sp>
        <p:nvSpPr>
          <p:cNvPr id="175118" name="Text Box 14"/>
          <p:cNvSpPr txBox="1">
            <a:spLocks noChangeArrowheads="1"/>
          </p:cNvSpPr>
          <p:nvPr/>
        </p:nvSpPr>
        <p:spPr bwMode="auto">
          <a:xfrm flipH="1">
            <a:off x="5220072" y="1500173"/>
            <a:ext cx="713811"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10</a:t>
            </a:r>
            <a:endParaRPr lang="en-US" altLang="zh-CN" sz="2400" b="1" dirty="0">
              <a:solidFill>
                <a:schemeClr val="accent6">
                  <a:lumMod val="75000"/>
                </a:schemeClr>
              </a:solidFill>
              <a:latin typeface="Helvetica"/>
              <a:ea typeface="方正舒体"/>
            </a:endParaRPr>
          </a:p>
        </p:txBody>
      </p:sp>
      <p:pic>
        <p:nvPicPr>
          <p:cNvPr id="18" name="Picture 2" descr="H:\2015年修改\图片10.jpg"/>
          <p:cNvPicPr>
            <a:picLocks noChangeAspect="1" noChangeArrowheads="1"/>
          </p:cNvPicPr>
          <p:nvPr/>
        </p:nvPicPr>
        <p:blipFill>
          <a:blip r:embed="rId4" cstate="print"/>
          <a:srcRect/>
          <a:stretch>
            <a:fillRect/>
          </a:stretch>
        </p:blipFill>
        <p:spPr bwMode="auto">
          <a:xfrm>
            <a:off x="1" y="0"/>
            <a:ext cx="8072462" cy="1163637"/>
          </a:xfrm>
          <a:prstGeom prst="rect">
            <a:avLst/>
          </a:prstGeom>
          <a:noFill/>
        </p:spPr>
      </p:pic>
      <p:sp>
        <p:nvSpPr>
          <p:cNvPr id="9" name="矩形 20"/>
          <p:cNvSpPr/>
          <p:nvPr/>
        </p:nvSpPr>
        <p:spPr>
          <a:xfrm>
            <a:off x="972684" y="4905777"/>
            <a:ext cx="3743332" cy="461665"/>
          </a:xfrm>
          <a:prstGeom prst="rect">
            <a:avLst/>
          </a:prstGeom>
        </p:spPr>
        <p:txBody>
          <a:bodyPr wrap="none">
            <a:spAutoFit/>
          </a:bodyPr>
          <a:lstStyle/>
          <a:p>
            <a:pPr fontAlgn="auto">
              <a:spcBef>
                <a:spcPts val="0"/>
              </a:spcBef>
              <a:spcAft>
                <a:spcPts val="0"/>
              </a:spcAft>
              <a:defRPr/>
            </a:pPr>
            <a:r>
              <a:rPr lang="en-US" altLang="zh-CN" sz="2400" b="1" dirty="0" smtClean="0">
                <a:solidFill>
                  <a:schemeClr val="accent6">
                    <a:lumMod val="75000"/>
                  </a:schemeClr>
                </a:solidFill>
                <a:latin typeface="Helvetica"/>
              </a:rPr>
              <a:t>excessive earth worship</a:t>
            </a:r>
            <a:endParaRPr lang="zh-CN" altLang="en-US" sz="2400" b="1" dirty="0">
              <a:solidFill>
                <a:schemeClr val="accent6">
                  <a:lumMod val="75000"/>
                </a:schemeClr>
              </a:solidFill>
              <a:latin typeface="Helvetica"/>
            </a:endParaRPr>
          </a:p>
        </p:txBody>
      </p:sp>
      <p:sp>
        <p:nvSpPr>
          <p:cNvPr id="10" name="矩形 23"/>
          <p:cNvSpPr/>
          <p:nvPr/>
        </p:nvSpPr>
        <p:spPr>
          <a:xfrm>
            <a:off x="1836975" y="4105280"/>
            <a:ext cx="4933365"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sentimental environmentalism</a:t>
            </a:r>
            <a:endParaRPr lang="zh-CN" altLang="en-US" sz="2400" b="1" dirty="0">
              <a:solidFill>
                <a:schemeClr val="accent6">
                  <a:lumMod val="75000"/>
                </a:schemeClr>
              </a:solidFill>
              <a:latin typeface="Helvetica"/>
            </a:endParaRPr>
          </a:p>
        </p:txBody>
      </p:sp>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grpSp>
        <p:nvGrpSpPr>
          <p:cNvPr id="2" name="Group 25"/>
          <p:cNvGrpSpPr/>
          <p:nvPr/>
        </p:nvGrpSpPr>
        <p:grpSpPr>
          <a:xfrm>
            <a:off x="71024" y="2420889"/>
            <a:ext cx="8726933" cy="4176464"/>
            <a:chOff x="107504" y="2399444"/>
            <a:chExt cx="8726933" cy="3599122"/>
          </a:xfrm>
        </p:grpSpPr>
        <p:sp>
          <p:nvSpPr>
            <p:cNvPr id="12" name="TextBox 11"/>
            <p:cNvSpPr txBox="1"/>
            <p:nvPr/>
          </p:nvSpPr>
          <p:spPr>
            <a:xfrm>
              <a:off x="1605707" y="2857696"/>
              <a:ext cx="7003301" cy="2811443"/>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 </a:t>
              </a:r>
            </a:p>
            <a:p>
              <a:r>
                <a:rPr lang="en-US" altLang="zh-CN" sz="2600" dirty="0" smtClean="0">
                  <a:solidFill>
                    <a:sysClr val="windowText" lastClr="000000"/>
                  </a:solidFill>
                  <a:latin typeface="Helvetica"/>
                  <a:ea typeface="方正舒体"/>
                </a:rPr>
                <a:t>The author thinks that nature is under the </a:t>
              </a:r>
            </a:p>
            <a:p>
              <a:r>
                <a:rPr lang="en-US" altLang="zh-CN" sz="2600" dirty="0" smtClean="0">
                  <a:solidFill>
                    <a:sysClr val="windowText" lastClr="000000"/>
                  </a:solidFill>
                  <a:latin typeface="Helvetica"/>
                  <a:ea typeface="方正舒体"/>
                </a:rPr>
                <a:t>____________ of us humans, rather than being our master. Humans need to respect nature as well as _________ it. But when humans have to choose between their own interests and those of nature, they should put their own interests __________________.</a:t>
              </a:r>
            </a:p>
          </p:txBody>
        </p:sp>
        <p:grpSp>
          <p:nvGrpSpPr>
            <p:cNvPr id="3" name="Group 24"/>
            <p:cNvGrpSpPr/>
            <p:nvPr/>
          </p:nvGrpSpPr>
          <p:grpSpPr>
            <a:xfrm>
              <a:off x="107504" y="2399444"/>
              <a:ext cx="8726933" cy="3599122"/>
              <a:chOff x="107504" y="2399444"/>
              <a:chExt cx="8726933" cy="3599122"/>
            </a:xfrm>
          </p:grpSpPr>
          <p:sp>
            <p:nvSpPr>
              <p:cNvPr id="11" name="圆角矩形 5"/>
              <p:cNvSpPr/>
              <p:nvPr/>
            </p:nvSpPr>
            <p:spPr>
              <a:xfrm>
                <a:off x="678408" y="3024166"/>
                <a:ext cx="8156029" cy="297440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504" y="2399444"/>
                <a:ext cx="1456574" cy="1148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a:hlinkClick r:id="rId5" action="ppaction://hlinksldjump"/>
              </p:cNvPr>
              <p:cNvSpPr txBox="1"/>
              <p:nvPr/>
            </p:nvSpPr>
            <p:spPr>
              <a:xfrm>
                <a:off x="465076" y="2837258"/>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2" name="矩形 45"/>
          <p:cNvSpPr>
            <a:spLocks noChangeArrowheads="1"/>
          </p:cNvSpPr>
          <p:nvPr/>
        </p:nvSpPr>
        <p:spPr bwMode="auto">
          <a:xfrm>
            <a:off x="889742" y="1610410"/>
            <a:ext cx="7354667"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opinion does the author hold toward </a:t>
            </a:r>
          </a:p>
          <a:p>
            <a:pPr algn="just">
              <a:lnSpc>
                <a:spcPts val="2800"/>
              </a:lnSpc>
            </a:pPr>
            <a:r>
              <a:rPr lang="en-US" altLang="zh-CN" sz="2400" dirty="0" smtClean="0">
                <a:solidFill>
                  <a:sysClr val="windowText" lastClr="000000"/>
                </a:solidFill>
                <a:latin typeface="Helvetica"/>
                <a:ea typeface="方正舒体"/>
              </a:rPr>
              <a:t>the relationship between man and nature? (Para. 11)</a:t>
            </a:r>
            <a:endParaRPr lang="zh-CN" altLang="en-US" sz="2400" dirty="0">
              <a:solidFill>
                <a:sysClr val="windowText" lastClr="000000"/>
              </a:solidFill>
              <a:latin typeface="Helvetica"/>
              <a:ea typeface="方正舒体"/>
            </a:endParaRPr>
          </a:p>
        </p:txBody>
      </p:sp>
      <p:sp>
        <p:nvSpPr>
          <p:cNvPr id="13" name="矩形 23"/>
          <p:cNvSpPr/>
          <p:nvPr/>
        </p:nvSpPr>
        <p:spPr>
          <a:xfrm>
            <a:off x="4353543" y="4525970"/>
            <a:ext cx="1790093"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cultivate</a:t>
            </a:r>
            <a:endParaRPr lang="zh-CN" altLang="en-US" sz="2400" b="1" dirty="0" smtClean="0">
              <a:solidFill>
                <a:schemeClr val="accent6">
                  <a:lumMod val="75000"/>
                </a:schemeClr>
              </a:solidFill>
              <a:latin typeface="Helvetica"/>
            </a:endParaRPr>
          </a:p>
        </p:txBody>
      </p:sp>
      <p:sp>
        <p:nvSpPr>
          <p:cNvPr id="14" name="矩形 23"/>
          <p:cNvSpPr/>
          <p:nvPr/>
        </p:nvSpPr>
        <p:spPr>
          <a:xfrm>
            <a:off x="1768664" y="3753153"/>
            <a:ext cx="4933365"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supervision</a:t>
            </a:r>
            <a:endParaRPr lang="zh-CN" altLang="en-US" sz="2400" b="1" dirty="0" smtClean="0">
              <a:solidFill>
                <a:schemeClr val="accent6">
                  <a:lumMod val="75000"/>
                </a:schemeClr>
              </a:solidFill>
              <a:latin typeface="Helvetica"/>
            </a:endParaRPr>
          </a:p>
        </p:txBody>
      </p:sp>
      <p:sp>
        <p:nvSpPr>
          <p:cNvPr id="17" name="矩形 23"/>
          <p:cNvSpPr/>
          <p:nvPr/>
        </p:nvSpPr>
        <p:spPr>
          <a:xfrm>
            <a:off x="4643439" y="5715016"/>
            <a:ext cx="3214710" cy="461665"/>
          </a:xfrm>
          <a:prstGeom prst="rect">
            <a:avLst/>
          </a:prstGeom>
        </p:spPr>
        <p:txBody>
          <a:bodyPr wrap="square">
            <a:spAutoFit/>
          </a:bodyPr>
          <a:lstStyle/>
          <a:p>
            <a:pPr>
              <a:defRPr/>
            </a:pPr>
            <a:r>
              <a:rPr lang="en-US" altLang="zh-CN" sz="2400" dirty="0" smtClean="0">
                <a:solidFill>
                  <a:sysClr val="windowText" lastClr="000000"/>
                </a:solidFill>
                <a:latin typeface="Helvetica"/>
                <a:ea typeface="方正舒体"/>
              </a:rPr>
              <a:t> </a:t>
            </a:r>
            <a:r>
              <a:rPr lang="en-US" altLang="zh-CN" sz="2400" b="1" dirty="0" smtClean="0">
                <a:solidFill>
                  <a:schemeClr val="accent6">
                    <a:lumMod val="75000"/>
                  </a:schemeClr>
                </a:solidFill>
                <a:latin typeface="Helvetica"/>
              </a:rPr>
              <a:t>in the first place</a:t>
            </a:r>
            <a:endParaRPr lang="zh-CN" altLang="en-US" sz="2400" b="1" dirty="0" smtClean="0">
              <a:solidFill>
                <a:schemeClr val="accent6">
                  <a:lumMod val="75000"/>
                </a:schemeClr>
              </a:solidFill>
              <a:latin typeface="Helvetica"/>
            </a:endParaRPr>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grpSp>
        <p:nvGrpSpPr>
          <p:cNvPr id="2" name="Group 25"/>
          <p:cNvGrpSpPr/>
          <p:nvPr/>
        </p:nvGrpSpPr>
        <p:grpSpPr>
          <a:xfrm>
            <a:off x="-32" y="1928802"/>
            <a:ext cx="8554144" cy="4008508"/>
            <a:chOff x="107504" y="2160071"/>
            <a:chExt cx="8726933" cy="4176463"/>
          </a:xfrm>
        </p:grpSpPr>
        <p:sp>
          <p:nvSpPr>
            <p:cNvPr id="12" name="TextBox 11"/>
            <p:cNvSpPr txBox="1"/>
            <p:nvPr/>
          </p:nvSpPr>
          <p:spPr>
            <a:xfrm>
              <a:off x="1054957" y="3350971"/>
              <a:ext cx="7574804" cy="2405042"/>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a:rPr>
                <a:t> </a:t>
              </a:r>
            </a:p>
            <a:p>
              <a:r>
                <a:rPr lang="en-US" altLang="zh-CN" sz="2400" dirty="0" smtClean="0">
                  <a:solidFill>
                    <a:sysClr val="windowText" lastClr="000000"/>
                  </a:solidFill>
                  <a:latin typeface="Helvetica"/>
                  <a:ea typeface="方正舒体"/>
                </a:rPr>
                <a:t>Man should adapt to nature only when his fate </a:t>
              </a:r>
            </a:p>
            <a:p>
              <a:r>
                <a:rPr lang="en-US" altLang="zh-CN" sz="2400" dirty="0" smtClean="0">
                  <a:solidFill>
                    <a:sysClr val="windowText" lastClr="000000"/>
                  </a:solidFill>
                  <a:latin typeface="Helvetica"/>
                  <a:ea typeface="方正舒体"/>
                </a:rPr>
                <a:t>and that of nature are closely connected and </a:t>
              </a:r>
            </a:p>
            <a:p>
              <a:r>
                <a:rPr lang="en-US" altLang="zh-CN" sz="2400" dirty="0" smtClean="0">
                  <a:solidFill>
                    <a:sysClr val="windowText" lastClr="000000"/>
                  </a:solidFill>
                  <a:latin typeface="Helvetica"/>
                  <a:ea typeface="方正舒体"/>
                </a:rPr>
                <a:t>man’s fate is put in danger. For example, ozone depletion and the greenhouse effect will threaten the living environment of man…</a:t>
              </a:r>
            </a:p>
          </p:txBody>
        </p:sp>
        <p:grpSp>
          <p:nvGrpSpPr>
            <p:cNvPr id="3" name="Group 24"/>
            <p:cNvGrpSpPr/>
            <p:nvPr/>
          </p:nvGrpSpPr>
          <p:grpSpPr>
            <a:xfrm>
              <a:off x="107504" y="2160071"/>
              <a:ext cx="8726933" cy="4176463"/>
              <a:chOff x="107504" y="2160071"/>
              <a:chExt cx="8726933" cy="4176463"/>
            </a:xfrm>
          </p:grpSpPr>
          <p:sp>
            <p:nvSpPr>
              <p:cNvPr id="11" name="圆角矩形 5"/>
              <p:cNvSpPr/>
              <p:nvPr/>
            </p:nvSpPr>
            <p:spPr>
              <a:xfrm>
                <a:off x="678408" y="3024166"/>
                <a:ext cx="8156029" cy="331236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504" y="2160071"/>
                <a:ext cx="1456574" cy="13480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a:hlinkClick r:id="rId5" action="ppaction://hlinksldjump"/>
              </p:cNvPr>
              <p:cNvSpPr txBox="1"/>
              <p:nvPr/>
            </p:nvSpPr>
            <p:spPr>
              <a:xfrm>
                <a:off x="399028" y="2689403"/>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2" name="矩形 45"/>
          <p:cNvSpPr>
            <a:spLocks noChangeArrowheads="1"/>
          </p:cNvSpPr>
          <p:nvPr/>
        </p:nvSpPr>
        <p:spPr bwMode="auto">
          <a:xfrm>
            <a:off x="928662" y="1357298"/>
            <a:ext cx="8429684" cy="810478"/>
          </a:xfrm>
          <a:prstGeom prst="rect">
            <a:avLst/>
          </a:prstGeom>
          <a:noFill/>
          <a:ln w="9525">
            <a:noFill/>
            <a:miter lim="800000"/>
            <a:headEnd/>
            <a:tailEnd/>
          </a:ln>
        </p:spPr>
        <p:txBody>
          <a:bodyPr wrap="square">
            <a:spAutoFit/>
          </a:bodyPr>
          <a:lstStyle/>
          <a:p>
            <a:pPr>
              <a:lnSpc>
                <a:spcPts val="2800"/>
              </a:lnSpc>
            </a:pPr>
            <a:r>
              <a:rPr lang="en-US" altLang="zh-CN" sz="2400" dirty="0" smtClean="0">
                <a:solidFill>
                  <a:sysClr val="windowText" lastClr="000000"/>
                </a:solidFill>
                <a:latin typeface="Helvetica"/>
                <a:ea typeface="方正舒体"/>
              </a:rPr>
              <a:t>According to the author, under what circumstance should humanity accommodate nature? Examples? (Para. 12)</a:t>
            </a:r>
            <a:endParaRPr lang="zh-CN" altLang="en-US" sz="2400" dirty="0">
              <a:solidFill>
                <a:sysClr val="windowText" lastClr="000000"/>
              </a:solidFill>
              <a:latin typeface="Helvetica"/>
              <a:ea typeface="方正舒体"/>
            </a:endParaRPr>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3"/>
          <p:cNvGrpSpPr/>
          <p:nvPr/>
        </p:nvGrpSpPr>
        <p:grpSpPr>
          <a:xfrm>
            <a:off x="481510" y="1946449"/>
            <a:ext cx="8352928" cy="4684650"/>
            <a:chOff x="481510" y="1582669"/>
            <a:chExt cx="8352928" cy="4427314"/>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1510" y="1582669"/>
              <a:ext cx="8352928" cy="4427314"/>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32588" y="2359231"/>
              <a:ext cx="6143668" cy="2734177"/>
            </a:xfrm>
            <a:prstGeom prst="rect">
              <a:avLst/>
            </a:prstGeom>
            <a:noFill/>
          </p:spPr>
          <p:txBody>
            <a:bodyPr wrap="square" rtlCol="0">
              <a:spAutoFit/>
            </a:bodyPr>
            <a:lstStyle/>
            <a:p>
              <a:r>
                <a:rPr lang="en-US" altLang="zh-CN" sz="2600" dirty="0" smtClean="0">
                  <a:latin typeface="Helvetica"/>
                </a:rPr>
                <a:t>Part three is the conclusion. </a:t>
              </a:r>
            </a:p>
            <a:p>
              <a:r>
                <a:rPr lang="en-US" altLang="zh-CN" sz="2600" dirty="0" smtClean="0">
                  <a:latin typeface="Helvetica"/>
                </a:rPr>
                <a:t>The </a:t>
              </a:r>
              <a:r>
                <a:rPr lang="en-US" altLang="zh-CN" sz="2600" dirty="0" smtClean="0">
                  <a:solidFill>
                    <a:sysClr val="windowText" lastClr="000000"/>
                  </a:solidFill>
                  <a:latin typeface="Helvetica"/>
                  <a:ea typeface="方正舒体"/>
                </a:rPr>
                <a:t>author</a:t>
              </a:r>
              <a:r>
                <a:rPr lang="en-US" altLang="zh-CN" sz="2600" dirty="0" smtClean="0">
                  <a:latin typeface="Helvetica"/>
                </a:rPr>
                <a:t> </a:t>
              </a:r>
              <a:r>
                <a:rPr lang="en-US" altLang="zh-CN" sz="2600" dirty="0" smtClean="0">
                  <a:latin typeface="Helvetica"/>
                </a:rPr>
                <a:t>restates his central argument: Human interests should be given _____ over those of nature although human beings should ______ to nature only </a:t>
              </a:r>
            </a:p>
            <a:p>
              <a:r>
                <a:rPr lang="en-US" altLang="zh-CN" sz="2600" dirty="0" smtClean="0">
                  <a:latin typeface="Helvetica"/>
                </a:rPr>
                <a:t>when their own survival is being endangered by environmental changes.</a:t>
              </a:r>
            </a:p>
          </p:txBody>
        </p:sp>
      </p:grpSp>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III</a:t>
            </a:r>
            <a:r>
              <a:rPr lang="en-US" altLang="zh-CN" sz="2400" b="1" dirty="0" smtClean="0">
                <a:solidFill>
                  <a:sysClr val="windowText" lastClr="000000"/>
                </a:solidFill>
                <a:latin typeface="Helvetica"/>
                <a:ea typeface="方正舒体"/>
              </a:rPr>
              <a:t>— (Paras.  11- ___)</a:t>
            </a:r>
            <a:endParaRPr lang="en-US" altLang="zh-CN" sz="2400" b="1" dirty="0">
              <a:solidFill>
                <a:sysClr val="windowText" lastClr="000000"/>
              </a:solidFill>
              <a:latin typeface="Helvetica"/>
              <a:ea typeface="方正舒体"/>
            </a:endParaRPr>
          </a:p>
        </p:txBody>
      </p:sp>
      <p:sp>
        <p:nvSpPr>
          <p:cNvPr id="175118" name="Text Box 14"/>
          <p:cNvSpPr txBox="1">
            <a:spLocks noChangeArrowheads="1"/>
          </p:cNvSpPr>
          <p:nvPr/>
        </p:nvSpPr>
        <p:spPr bwMode="auto">
          <a:xfrm flipH="1">
            <a:off x="4002205" y="1500173"/>
            <a:ext cx="713811"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13</a:t>
            </a:r>
            <a:endParaRPr lang="en-US" altLang="zh-CN" sz="2400" b="1" dirty="0">
              <a:solidFill>
                <a:schemeClr val="accent6">
                  <a:lumMod val="75000"/>
                </a:schemeClr>
              </a:solidFill>
              <a:latin typeface="Helvetica"/>
              <a:ea typeface="方正舒体"/>
            </a:endParaRPr>
          </a:p>
        </p:txBody>
      </p:sp>
      <p:pic>
        <p:nvPicPr>
          <p:cNvPr id="18" name="Picture 2" descr="H:\2015年修改\图片10.jpg"/>
          <p:cNvPicPr>
            <a:picLocks noChangeAspect="1" noChangeArrowheads="1"/>
          </p:cNvPicPr>
          <p:nvPr/>
        </p:nvPicPr>
        <p:blipFill>
          <a:blip r:embed="rId4" cstate="print"/>
          <a:srcRect/>
          <a:stretch>
            <a:fillRect/>
          </a:stretch>
        </p:blipFill>
        <p:spPr bwMode="auto">
          <a:xfrm>
            <a:off x="1" y="0"/>
            <a:ext cx="8072462" cy="1163637"/>
          </a:xfrm>
          <a:prstGeom prst="rect">
            <a:avLst/>
          </a:prstGeom>
          <a:noFill/>
        </p:spPr>
      </p:pic>
      <p:sp>
        <p:nvSpPr>
          <p:cNvPr id="12" name="Text Box 14"/>
          <p:cNvSpPr txBox="1">
            <a:spLocks noChangeArrowheads="1"/>
          </p:cNvSpPr>
          <p:nvPr/>
        </p:nvSpPr>
        <p:spPr bwMode="auto">
          <a:xfrm flipH="1">
            <a:off x="5658390" y="3573016"/>
            <a:ext cx="2009954"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priority</a:t>
            </a:r>
            <a:endParaRPr lang="en-US" altLang="zh-CN" sz="2400" b="1" dirty="0">
              <a:solidFill>
                <a:schemeClr val="accent6">
                  <a:lumMod val="75000"/>
                </a:schemeClr>
              </a:solidFill>
              <a:latin typeface="Helvetica"/>
              <a:ea typeface="方正舒体"/>
            </a:endParaRPr>
          </a:p>
        </p:txBody>
      </p:sp>
      <p:sp>
        <p:nvSpPr>
          <p:cNvPr id="13" name="Text Box 14"/>
          <p:cNvSpPr txBox="1">
            <a:spLocks noChangeArrowheads="1"/>
          </p:cNvSpPr>
          <p:nvPr/>
        </p:nvSpPr>
        <p:spPr bwMode="auto">
          <a:xfrm flipH="1">
            <a:off x="2946879" y="4365104"/>
            <a:ext cx="1697129"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adapt</a:t>
            </a:r>
            <a:endParaRPr lang="en-US" altLang="zh-CN" sz="2400" b="1" dirty="0">
              <a:solidFill>
                <a:schemeClr val="accent6">
                  <a:lumMod val="75000"/>
                </a:schemeClr>
              </a:solidFill>
              <a:latin typeface="Helvetica"/>
              <a:ea typeface="方正舒体"/>
            </a:endParaRPr>
          </a:p>
        </p:txBody>
      </p:sp>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2"/>
          <p:cNvPicPr>
            <a:picLocks noChangeAspect="1" noChangeArrowheads="1"/>
          </p:cNvPicPr>
          <p:nvPr/>
        </p:nvPicPr>
        <p:blipFill>
          <a:blip r:embed="rId3" cstate="print"/>
          <a:srcRect/>
          <a:stretch>
            <a:fillRect/>
          </a:stretch>
        </p:blipFill>
        <p:spPr bwMode="auto">
          <a:xfrm>
            <a:off x="385763" y="1285875"/>
            <a:ext cx="8650287" cy="5099050"/>
          </a:xfrm>
          <a:prstGeom prst="rect">
            <a:avLst/>
          </a:prstGeom>
          <a:noFill/>
          <a:ln w="9525">
            <a:noFill/>
            <a:miter lim="800000"/>
            <a:headEnd/>
            <a:tailEnd/>
          </a:ln>
        </p:spPr>
      </p:pic>
      <p:sp>
        <p:nvSpPr>
          <p:cNvPr id="98306" name="矩形 2"/>
          <p:cNvSpPr>
            <a:spLocks noChangeArrowheads="1"/>
          </p:cNvSpPr>
          <p:nvPr/>
        </p:nvSpPr>
        <p:spPr bwMode="auto">
          <a:xfrm>
            <a:off x="785813" y="2132856"/>
            <a:ext cx="6286500" cy="3693319"/>
          </a:xfrm>
          <a:prstGeom prst="rect">
            <a:avLst/>
          </a:prstGeom>
          <a:noFill/>
          <a:ln w="9525">
            <a:noFill/>
            <a:miter lim="800000"/>
            <a:headEnd/>
            <a:tailEnd/>
          </a:ln>
        </p:spPr>
        <p:txBody>
          <a:bodyPr wrap="square">
            <a:spAutoFit/>
          </a:bodyPr>
          <a:lstStyle/>
          <a:p>
            <a:r>
              <a:rPr lang="en-US" altLang="zh-CN" sz="2600" dirty="0" smtClean="0">
                <a:latin typeface="Helvetica" pitchFamily="34" charset="0"/>
                <a:cs typeface="Helvetica" pitchFamily="34" charset="0"/>
              </a:rPr>
              <a:t>This text is an argumentative writing in which the author tries to make a contrast between two different opinions about environmental protection, through which he tries to justify his claim that human interests should be put above those of nature, and that human beings should protect nature only on the grounds that their own interests are guaranteed. </a:t>
            </a:r>
          </a:p>
        </p:txBody>
      </p:sp>
      <p:sp>
        <p:nvSpPr>
          <p:cNvPr id="12" name="矩形 11"/>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Text</a:t>
            </a:r>
            <a:endParaRPr lang="en-US" altLang="zh-CN" sz="2400" b="1" dirty="0">
              <a:solidFill>
                <a:schemeClr val="accent6">
                  <a:lumMod val="75000"/>
                </a:schemeClr>
              </a:solidFill>
              <a:latin typeface="Helvetica"/>
              <a:ea typeface="+mn-ea"/>
            </a:endParaRPr>
          </a:p>
        </p:txBody>
      </p:sp>
      <p:pic>
        <p:nvPicPr>
          <p:cNvPr id="98313" name="Picture 2"/>
          <p:cNvPicPr>
            <a:picLocks noChangeAspect="1" noChangeArrowheads="1"/>
          </p:cNvPicPr>
          <p:nvPr/>
        </p:nvPicPr>
        <p:blipFill>
          <a:blip r:embed="rId4" cstate="print"/>
          <a:srcRect/>
          <a:stretch>
            <a:fillRect/>
          </a:stretch>
        </p:blipFill>
        <p:spPr bwMode="auto">
          <a:xfrm>
            <a:off x="-3175" y="63500"/>
            <a:ext cx="4070350" cy="1150938"/>
          </a:xfrm>
          <a:prstGeom prst="rect">
            <a:avLst/>
          </a:prstGeom>
          <a:noFill/>
          <a:ln w="9525">
            <a:noFill/>
            <a:miter lim="800000"/>
            <a:headEnd/>
            <a:tailEnd/>
          </a:ln>
        </p:spPr>
      </p:pic>
      <p:sp>
        <p:nvSpPr>
          <p:cNvPr id="15" name="TextBox 14"/>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115616" y="2979431"/>
            <a:ext cx="6912768" cy="2177761"/>
          </a:xfrm>
          <a:prstGeom prst="roundRect">
            <a:avLst>
              <a:gd name="adj" fmla="val 16667"/>
            </a:avLst>
          </a:prstGeom>
          <a:ln w="38100">
            <a:headEnd/>
            <a:tailEnd/>
          </a:ln>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anchor="ctr"/>
          <a:lstStyle/>
          <a:p>
            <a:r>
              <a:rPr lang="en-US" altLang="zh-CN" sz="2600" dirty="0" smtClean="0">
                <a:latin typeface="Helvetica" pitchFamily="34" charset="0"/>
                <a:cs typeface="Helvetica" pitchFamily="34" charset="0"/>
              </a:rPr>
              <a:t>Two questions are raised to show that people have conflicting ideas about environmental protection</a:t>
            </a:r>
            <a:r>
              <a:rPr lang="en-US" altLang="zh-CN" sz="2400" dirty="0" smtClean="0">
                <a:latin typeface="Helvetica" pitchFamily="34" charset="0"/>
                <a:cs typeface="Helvetica" pitchFamily="34" charset="0"/>
              </a:rPr>
              <a:t>. (Para. 1)</a:t>
            </a:r>
            <a:endParaRPr lang="en-US" altLang="zh-CN" sz="2400" dirty="0">
              <a:latin typeface="Helvetica" pitchFamily="34" charset="0"/>
              <a:cs typeface="Helvetica" pitchFamily="34" charset="0"/>
            </a:endParaRPr>
          </a:p>
        </p:txBody>
      </p:sp>
      <p:sp>
        <p:nvSpPr>
          <p:cNvPr id="207878" name="Text Box 9"/>
          <p:cNvSpPr txBox="1">
            <a:spLocks noChangeArrowheads="1"/>
          </p:cNvSpPr>
          <p:nvPr/>
        </p:nvSpPr>
        <p:spPr bwMode="auto">
          <a:xfrm>
            <a:off x="2555776" y="1640791"/>
            <a:ext cx="4032448"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pic>
        <p:nvPicPr>
          <p:cNvPr id="55298"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7" name="Down Arrow 6"/>
          <p:cNvSpPr/>
          <p:nvPr/>
        </p:nvSpPr>
        <p:spPr>
          <a:xfrm>
            <a:off x="4355976" y="2291681"/>
            <a:ext cx="432048" cy="633263"/>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11083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16" name="Text Box 9"/>
          <p:cNvSpPr txBox="1">
            <a:spLocks noChangeArrowheads="1"/>
          </p:cNvSpPr>
          <p:nvPr/>
        </p:nvSpPr>
        <p:spPr bwMode="auto">
          <a:xfrm>
            <a:off x="2683204" y="1556792"/>
            <a:ext cx="4032448"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17" name="Text Box 9"/>
          <p:cNvSpPr txBox="1">
            <a:spLocks noChangeArrowheads="1"/>
          </p:cNvSpPr>
          <p:nvPr/>
        </p:nvSpPr>
        <p:spPr bwMode="auto">
          <a:xfrm>
            <a:off x="1619673" y="2657520"/>
            <a:ext cx="6159510"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Main body: Section 1 and Section 2</a:t>
            </a:r>
          </a:p>
        </p:txBody>
      </p:sp>
      <p:sp>
        <p:nvSpPr>
          <p:cNvPr id="27" name="Down Arrow 26"/>
          <p:cNvSpPr/>
          <p:nvPr/>
        </p:nvSpPr>
        <p:spPr>
          <a:xfrm>
            <a:off x="4367625" y="2153022"/>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占位符 26"/>
          <p:cNvSpPr txBox="1">
            <a:spLocks noChangeArrowheads="1"/>
          </p:cNvSpPr>
          <p:nvPr/>
        </p:nvSpPr>
        <p:spPr>
          <a:xfrm>
            <a:off x="683568" y="3665190"/>
            <a:ext cx="3684057" cy="2516535"/>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The author tries to establish a rule for people to follow when they make environmental choices. (</a:t>
            </a:r>
            <a:r>
              <a:rPr lang="en-US" altLang="zh-CN" sz="2400" dirty="0" err="1" smtClean="0">
                <a:latin typeface="Helvetica" pitchFamily="34" charset="0"/>
                <a:cs typeface="Helvetica" pitchFamily="34" charset="0"/>
              </a:rPr>
              <a:t>Paras</a:t>
            </a:r>
            <a:r>
              <a:rPr lang="en-US" altLang="zh-CN" sz="2400" dirty="0" smtClean="0">
                <a:latin typeface="Helvetica" pitchFamily="34" charset="0"/>
                <a:cs typeface="Helvetica" pitchFamily="34" charset="0"/>
              </a:rPr>
              <a:t>. 2-5)</a:t>
            </a:r>
            <a:endParaRPr lang="en-US" altLang="zh-CN" sz="2400" dirty="0" smtClean="0">
              <a:solidFill>
                <a:schemeClr val="dk1"/>
              </a:solidFill>
              <a:latin typeface="Helvetica" pitchFamily="34" charset="0"/>
              <a:cs typeface="Helvetica" pitchFamily="34" charset="0"/>
            </a:endParaRPr>
          </a:p>
        </p:txBody>
      </p:sp>
      <p:sp>
        <p:nvSpPr>
          <p:cNvPr id="9" name="文本占位符 26"/>
          <p:cNvSpPr txBox="1">
            <a:spLocks noChangeArrowheads="1"/>
          </p:cNvSpPr>
          <p:nvPr/>
        </p:nvSpPr>
        <p:spPr>
          <a:xfrm>
            <a:off x="4644008" y="3665190"/>
            <a:ext cx="4344327" cy="2516535"/>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The author rebuts a different rule, called a sentimental environmentalism, which he says is characterized by excessive earth worship. (</a:t>
            </a:r>
            <a:r>
              <a:rPr lang="en-US" altLang="zh-CN" sz="2400" dirty="0" err="1" smtClean="0">
                <a:latin typeface="Helvetica" pitchFamily="34" charset="0"/>
                <a:cs typeface="Helvetica" pitchFamily="34" charset="0"/>
              </a:rPr>
              <a:t>Paras</a:t>
            </a:r>
            <a:r>
              <a:rPr lang="en-US" altLang="zh-CN" sz="2400" dirty="0" smtClean="0">
                <a:latin typeface="Helvetica" pitchFamily="34" charset="0"/>
                <a:cs typeface="Helvetica" pitchFamily="34" charset="0"/>
              </a:rPr>
              <a:t>. 6-10)</a:t>
            </a:r>
            <a:endParaRPr lang="en-US" altLang="zh-CN" sz="2400" dirty="0" smtClean="0">
              <a:solidFill>
                <a:schemeClr val="dk1"/>
              </a:solidFill>
              <a:latin typeface="Helvetica" pitchFamily="34" charset="0"/>
              <a:cs typeface="Helvetica" pitchFamily="34" charset="0"/>
            </a:endParaRPr>
          </a:p>
        </p:txBody>
      </p:sp>
      <p:sp>
        <p:nvSpPr>
          <p:cNvPr id="13" name="左箭头 12"/>
          <p:cNvSpPr/>
          <p:nvPr/>
        </p:nvSpPr>
        <p:spPr>
          <a:xfrm rot="18620486">
            <a:off x="3502671" y="3147140"/>
            <a:ext cx="636899" cy="484632"/>
          </a:xfrm>
          <a:prstGeom prst="leftArrow">
            <a:avLst/>
          </a:prstGeom>
          <a:solidFill>
            <a:schemeClr val="bg1"/>
          </a:solid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2700432">
            <a:off x="6868427" y="3196435"/>
            <a:ext cx="653987" cy="507744"/>
          </a:xfrm>
          <a:prstGeom prst="rightArrow">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 grpId="0" animBg="1"/>
      <p:bldP spid="9"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0"/>
            <a:ext cx="9144000" cy="5399307"/>
            <a:chOff x="0" y="0"/>
            <a:chExt cx="9144000" cy="5399307"/>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pic>
          <p:nvPicPr>
            <p:cNvPr id="18" name="Picture 6"/>
            <p:cNvPicPr>
              <a:picLocks noChangeAspect="1" noChangeArrowheads="1"/>
            </p:cNvPicPr>
            <p:nvPr/>
          </p:nvPicPr>
          <p:blipFill>
            <a:blip r:embed="rId3" cstate="print"/>
            <a:srcRect/>
            <a:stretch>
              <a:fillRect/>
            </a:stretch>
          </p:blipFill>
          <p:spPr bwMode="auto">
            <a:xfrm>
              <a:off x="611559" y="4752976"/>
              <a:ext cx="3603249" cy="628650"/>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4" action="ppaction://hlinksldjump"/>
            </p:cNvPr>
            <p:cNvPicPr>
              <a:picLocks noChangeAspect="1" noChangeArrowheads="1"/>
            </p:cNvPicPr>
            <p:nvPr/>
          </p:nvPicPr>
          <p:blipFill>
            <a:blip r:embed="rId5" cstate="print"/>
            <a:srcRect/>
            <a:stretch>
              <a:fillRect/>
            </a:stretch>
          </p:blipFill>
          <p:spPr bwMode="auto">
            <a:xfrm>
              <a:off x="611559" y="4032250"/>
              <a:ext cx="3603250" cy="626188"/>
            </a:xfrm>
            <a:prstGeom prst="rect">
              <a:avLst/>
            </a:prstGeom>
            <a:ln>
              <a:noFill/>
            </a:ln>
            <a:effectLst>
              <a:outerShdw blurRad="292100" dist="139700" dir="2700000" algn="tl" rotWithShape="0">
                <a:srgbClr val="333333">
                  <a:alpha val="65000"/>
                </a:srgbClr>
              </a:outerShdw>
            </a:effectLst>
            <a:extLst/>
          </p:spPr>
        </p:pic>
        <p:pic>
          <p:nvPicPr>
            <p:cNvPr id="22" name="Picture 3">
              <a:hlinkClick r:id="rId6" action="ppaction://hlinksldjump"/>
            </p:cNvPr>
            <p:cNvPicPr>
              <a:picLocks noChangeAspect="1" noChangeArrowheads="1"/>
            </p:cNvPicPr>
            <p:nvPr/>
          </p:nvPicPr>
          <p:blipFill>
            <a:blip r:embed="rId7" cstate="print"/>
            <a:srcRect/>
            <a:stretch>
              <a:fillRect/>
            </a:stretch>
          </p:blipFill>
          <p:spPr bwMode="auto">
            <a:xfrm>
              <a:off x="569912" y="3357563"/>
              <a:ext cx="3644897" cy="668247"/>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8" action="ppaction://hlinksldjump"/>
            </p:cNvPr>
            <p:cNvPicPr>
              <a:picLocks noChangeAspect="1" noChangeArrowheads="1"/>
            </p:cNvPicPr>
            <p:nvPr/>
          </p:nvPicPr>
          <p:blipFill>
            <a:blip r:embed="rId9" cstate="print"/>
            <a:srcRect/>
            <a:stretch>
              <a:fillRect/>
            </a:stretch>
          </p:blipFill>
          <p:spPr bwMode="auto">
            <a:xfrm>
              <a:off x="569913" y="2708275"/>
              <a:ext cx="3644896" cy="619125"/>
            </a:xfrm>
            <a:prstGeom prst="rect">
              <a:avLst/>
            </a:prstGeom>
            <a:ln>
              <a:noFill/>
            </a:ln>
            <a:effectLst>
              <a:outerShdw blurRad="292100" dist="139700" dir="2700000" algn="tl" rotWithShape="0">
                <a:srgbClr val="333333">
                  <a:alpha val="65000"/>
                </a:srgbClr>
              </a:outerShdw>
            </a:effectLst>
            <a:extLst/>
          </p:spPr>
        </p:pic>
        <p:sp>
          <p:nvSpPr>
            <p:cNvPr id="25" name="Rectangle 6">
              <a:hlinkClick r:id="rId10" action="ppaction://hlinksldjump"/>
            </p:cNvPr>
            <p:cNvSpPr>
              <a:spLocks noChangeArrowheads="1"/>
            </p:cNvSpPr>
            <p:nvPr/>
          </p:nvSpPr>
          <p:spPr bwMode="auto">
            <a:xfrm>
              <a:off x="640781" y="2780928"/>
              <a:ext cx="3859211"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sp>
          <p:nvSpPr>
            <p:cNvPr id="27" name="Rectangle 10">
              <a:hlinkClick r:id="rId11" action="ppaction://hlinksldjump"/>
            </p:cNvPr>
            <p:cNvSpPr>
              <a:spLocks noChangeArrowheads="1"/>
            </p:cNvSpPr>
            <p:nvPr/>
          </p:nvSpPr>
          <p:spPr bwMode="auto">
            <a:xfrm>
              <a:off x="386949" y="3478213"/>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sp>
          <p:nvSpPr>
            <p:cNvPr id="28" name="Rectangle 14">
              <a:hlinkClick r:id="rId4" action="ppaction://hlinksldjump"/>
            </p:cNvPr>
            <p:cNvSpPr>
              <a:spLocks noChangeArrowheads="1"/>
            </p:cNvSpPr>
            <p:nvPr/>
          </p:nvSpPr>
          <p:spPr bwMode="auto">
            <a:xfrm>
              <a:off x="386949" y="4119563"/>
              <a:ext cx="3891283"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Language Application</a:t>
              </a:r>
              <a:endParaRPr lang="en-US" altLang="zh-CN" sz="2400" dirty="0">
                <a:solidFill>
                  <a:srgbClr val="000000"/>
                </a:solidFill>
                <a:latin typeface="Helvetica"/>
              </a:endParaRPr>
            </a:p>
          </p:txBody>
        </p:sp>
        <p:sp>
          <p:nvSpPr>
            <p:cNvPr id="29" name="TextBox 28">
              <a:hlinkClick r:id="rId12" action="ppaction://hlinksldjump"/>
            </p:cNvPr>
            <p:cNvSpPr txBox="1">
              <a:spLocks noChangeArrowheads="1"/>
            </p:cNvSpPr>
            <p:nvPr/>
          </p:nvSpPr>
          <p:spPr bwMode="auto">
            <a:xfrm>
              <a:off x="386949" y="4752976"/>
              <a:ext cx="3327401" cy="646331"/>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a:solidFill>
                    <a:srgbClr val="000000"/>
                  </a:solidFill>
                  <a:latin typeface="Helvetica"/>
                </a:rPr>
                <a:t>   Summary</a:t>
              </a:r>
            </a:p>
          </p:txBody>
        </p:sp>
      </p:grpSp>
      <p:sp>
        <p:nvSpPr>
          <p:cNvPr id="30" name="Text Box 14"/>
          <p:cNvSpPr txBox="1">
            <a:spLocks noChangeArrowheads="1"/>
          </p:cNvSpPr>
          <p:nvPr/>
        </p:nvSpPr>
        <p:spPr bwMode="auto">
          <a:xfrm>
            <a:off x="1983947" y="-71462"/>
            <a:ext cx="6374267" cy="887422"/>
          </a:xfrm>
          <a:prstGeom prst="rect">
            <a:avLst/>
          </a:prstGeom>
          <a:noFill/>
          <a:ln w="9525">
            <a:noFill/>
            <a:miter lim="800000"/>
            <a:headEnd/>
            <a:tailEnd/>
          </a:ln>
          <a:effectLst>
            <a:outerShdw sx="1000" sy="1000" algn="ctr" rotWithShape="0">
              <a:schemeClr val="tx2"/>
            </a:outerShdw>
          </a:effectLst>
        </p:spPr>
        <p:txBody>
          <a:bodyPr wrap="square">
            <a:spAutoFit/>
          </a:bodyPr>
          <a:lstStyle/>
          <a:p>
            <a:pPr>
              <a:lnSpc>
                <a:spcPts val="3100"/>
              </a:lnSpc>
            </a:pPr>
            <a:r>
              <a:rPr lang="en-US" altLang="zh-CN"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rPr>
              <a:t>Achieving sustainable environmentalism</a:t>
            </a:r>
            <a:endParaRPr lang="zh-CN" altLang="en-US"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endParaRPr>
          </a:p>
        </p:txBody>
      </p:sp>
      <p:sp>
        <p:nvSpPr>
          <p:cNvPr id="26" name="TextBox 25"/>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pic>
        <p:nvPicPr>
          <p:cNvPr id="2050" name="Picture 2" descr="D:\图片\新视野读写4\买图\U4\新标准大学英语（第三版）读写教程4 82548999.jpg"/>
          <p:cNvPicPr>
            <a:picLocks noChangeAspect="1" noChangeArrowheads="1"/>
          </p:cNvPicPr>
          <p:nvPr/>
        </p:nvPicPr>
        <p:blipFill>
          <a:blip r:embed="rId13" cstate="print"/>
          <a:srcRect/>
          <a:stretch>
            <a:fillRect/>
          </a:stretch>
        </p:blipFill>
        <p:spPr bwMode="auto">
          <a:xfrm>
            <a:off x="4806538" y="2857496"/>
            <a:ext cx="3765990" cy="25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24613075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17" name="Text Box 9"/>
          <p:cNvSpPr txBox="1">
            <a:spLocks noChangeArrowheads="1"/>
          </p:cNvSpPr>
          <p:nvPr/>
        </p:nvSpPr>
        <p:spPr bwMode="auto">
          <a:xfrm>
            <a:off x="1619673" y="1340768"/>
            <a:ext cx="6159510"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Body: Section 1</a:t>
            </a:r>
          </a:p>
        </p:txBody>
      </p:sp>
      <p:sp>
        <p:nvSpPr>
          <p:cNvPr id="37" name="文本占位符 26"/>
          <p:cNvSpPr txBox="1">
            <a:spLocks noChangeArrowheads="1"/>
          </p:cNvSpPr>
          <p:nvPr/>
        </p:nvSpPr>
        <p:spPr>
          <a:xfrm>
            <a:off x="767220" y="5286388"/>
            <a:ext cx="7876745" cy="901521"/>
          </a:xfrm>
          <a:prstGeom prst="roundRect">
            <a:avLst>
              <a:gd name="adj" fmla="val 16667"/>
            </a:avLst>
          </a:prstGeom>
          <a:solidFill>
            <a:schemeClr val="bg1"/>
          </a:solidFill>
          <a:ln w="28575" algn="ctr">
            <a:solidFill>
              <a:srgbClr val="71AE0E"/>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A rule, called a sane environmentalism, for making environmental choices is presented. </a:t>
            </a:r>
            <a:r>
              <a:rPr lang="en-US" altLang="zh-CN" sz="2400" dirty="0" smtClean="0">
                <a:solidFill>
                  <a:schemeClr val="dk1"/>
                </a:solidFill>
                <a:latin typeface="Helvetica" pitchFamily="34" charset="0"/>
                <a:cs typeface="Helvetica" pitchFamily="34" charset="0"/>
              </a:rPr>
              <a:t>(Para. 5)</a:t>
            </a:r>
          </a:p>
        </p:txBody>
      </p:sp>
      <p:sp>
        <p:nvSpPr>
          <p:cNvPr id="41" name="文本占位符 26"/>
          <p:cNvSpPr txBox="1">
            <a:spLocks noChangeArrowheads="1"/>
          </p:cNvSpPr>
          <p:nvPr/>
        </p:nvSpPr>
        <p:spPr>
          <a:xfrm>
            <a:off x="767220" y="2060848"/>
            <a:ext cx="7876746" cy="939524"/>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The author defines environmental luxuries and environmental necessities. (Para. 2)</a:t>
            </a:r>
            <a:endParaRPr lang="en-US" altLang="zh-CN" sz="2400" dirty="0" smtClean="0">
              <a:solidFill>
                <a:schemeClr val="dk1"/>
              </a:solidFill>
              <a:latin typeface="Helvetica" pitchFamily="34" charset="0"/>
              <a:cs typeface="Helvetica" pitchFamily="34" charset="0"/>
            </a:endParaRPr>
          </a:p>
        </p:txBody>
      </p:sp>
      <p:sp>
        <p:nvSpPr>
          <p:cNvPr id="43" name="文本占位符 26"/>
          <p:cNvSpPr txBox="1">
            <a:spLocks noChangeArrowheads="1"/>
          </p:cNvSpPr>
          <p:nvPr/>
        </p:nvSpPr>
        <p:spPr>
          <a:xfrm>
            <a:off x="767220" y="3571876"/>
            <a:ext cx="7876745" cy="1196343"/>
          </a:xfrm>
          <a:prstGeom prst="roundRect">
            <a:avLst>
              <a:gd name="adj" fmla="val 16667"/>
            </a:avLst>
          </a:prstGeom>
          <a:solidFill>
            <a:schemeClr val="bg1"/>
          </a:solidFill>
          <a:ln w="28575" algn="ctr">
            <a:solidFill>
              <a:srgbClr val="2DC8FF"/>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The author gives examples “combating ozone depletion and the greenhouse effect” to explain what he sees as </a:t>
            </a:r>
          </a:p>
          <a:p>
            <a:r>
              <a:rPr lang="en-US" altLang="zh-CN" sz="2400" dirty="0" smtClean="0">
                <a:latin typeface="Helvetica" pitchFamily="34" charset="0"/>
                <a:cs typeface="Helvetica" pitchFamily="34" charset="0"/>
              </a:rPr>
              <a:t>an environmental necessity. (Paras. 3-4)</a:t>
            </a:r>
            <a:endParaRPr lang="en-US" altLang="zh-CN" sz="2400" dirty="0" smtClean="0">
              <a:solidFill>
                <a:schemeClr val="dk1"/>
              </a:solidFill>
              <a:latin typeface="Helvetica" pitchFamily="34" charset="0"/>
              <a:cs typeface="Helvetica" pitchFamily="34" charset="0"/>
            </a:endParaRPr>
          </a:p>
        </p:txBody>
      </p:sp>
      <p:sp>
        <p:nvSpPr>
          <p:cNvPr id="9" name="下箭头 8"/>
          <p:cNvSpPr/>
          <p:nvPr/>
        </p:nvSpPr>
        <p:spPr>
          <a:xfrm>
            <a:off x="4373120" y="3000372"/>
            <a:ext cx="484632" cy="531849"/>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4357686" y="4786322"/>
            <a:ext cx="484632" cy="486135"/>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up)">
                                      <p:cBhvr>
                                        <p:cTn id="16" dur="500"/>
                                        <p:tgtEl>
                                          <p:spTgt spid="4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3"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17" name="Text Box 9"/>
          <p:cNvSpPr txBox="1">
            <a:spLocks noChangeArrowheads="1"/>
          </p:cNvSpPr>
          <p:nvPr/>
        </p:nvSpPr>
        <p:spPr bwMode="auto">
          <a:xfrm>
            <a:off x="1619673" y="1340768"/>
            <a:ext cx="6159510"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Body: Section 2</a:t>
            </a:r>
          </a:p>
        </p:txBody>
      </p:sp>
      <p:sp>
        <p:nvSpPr>
          <p:cNvPr id="37" name="文本占位符 26"/>
          <p:cNvSpPr txBox="1">
            <a:spLocks noChangeArrowheads="1"/>
          </p:cNvSpPr>
          <p:nvPr/>
        </p:nvSpPr>
        <p:spPr>
          <a:xfrm>
            <a:off x="522717" y="5384999"/>
            <a:ext cx="8049810" cy="1255514"/>
          </a:xfrm>
          <a:prstGeom prst="roundRect">
            <a:avLst>
              <a:gd name="adj" fmla="val 16667"/>
            </a:avLst>
          </a:prstGeom>
          <a:solidFill>
            <a:schemeClr val="bg1"/>
          </a:solidFill>
          <a:ln w="28575" algn="ctr">
            <a:solidFill>
              <a:srgbClr val="71AE0E"/>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The author cites the debate about preserving the spotted owl in Oregon vs. protecting the livelihood of the logging families to justify his own argument. </a:t>
            </a:r>
            <a:r>
              <a:rPr lang="en-US" altLang="zh-CN" sz="2400" dirty="0" smtClean="0">
                <a:solidFill>
                  <a:schemeClr val="dk1"/>
                </a:solidFill>
                <a:latin typeface="Helvetica" pitchFamily="34" charset="0"/>
                <a:cs typeface="Helvetica" pitchFamily="34" charset="0"/>
              </a:rPr>
              <a:t>(Para. 10)</a:t>
            </a:r>
          </a:p>
        </p:txBody>
      </p:sp>
      <p:sp>
        <p:nvSpPr>
          <p:cNvPr id="41" name="文本占位符 26"/>
          <p:cNvSpPr txBox="1">
            <a:spLocks noChangeArrowheads="1"/>
          </p:cNvSpPr>
          <p:nvPr/>
        </p:nvSpPr>
        <p:spPr>
          <a:xfrm>
            <a:off x="522716" y="2060848"/>
            <a:ext cx="8049811" cy="939524"/>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The author reviews a different rule, one which he calls a sentimental environmentalism. (Para. 6)</a:t>
            </a:r>
            <a:endParaRPr lang="en-US" altLang="zh-CN" sz="2400" dirty="0" smtClean="0">
              <a:solidFill>
                <a:schemeClr val="dk1"/>
              </a:solidFill>
              <a:latin typeface="Helvetica" pitchFamily="34" charset="0"/>
              <a:cs typeface="Helvetica" pitchFamily="34" charset="0"/>
            </a:endParaRPr>
          </a:p>
        </p:txBody>
      </p:sp>
      <p:sp>
        <p:nvSpPr>
          <p:cNvPr id="43" name="文本占位符 26"/>
          <p:cNvSpPr txBox="1">
            <a:spLocks noChangeArrowheads="1"/>
          </p:cNvSpPr>
          <p:nvPr/>
        </p:nvSpPr>
        <p:spPr>
          <a:xfrm>
            <a:off x="522717" y="3589979"/>
            <a:ext cx="8049810" cy="1196343"/>
          </a:xfrm>
          <a:prstGeom prst="roundRect">
            <a:avLst>
              <a:gd name="adj" fmla="val 16667"/>
            </a:avLst>
          </a:prstGeom>
          <a:solidFill>
            <a:schemeClr val="bg1"/>
          </a:solidFill>
          <a:ln w="28575" algn="ctr">
            <a:solidFill>
              <a:srgbClr val="2DC8FF"/>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The author cites the debate about whether to drill for oil in ANWR to rebut the sentimental environmentalism </a:t>
            </a:r>
          </a:p>
          <a:p>
            <a:r>
              <a:rPr lang="en-US" altLang="zh-CN" sz="2400" dirty="0" smtClean="0">
                <a:latin typeface="Helvetica" pitchFamily="34" charset="0"/>
                <a:cs typeface="Helvetica" pitchFamily="34" charset="0"/>
              </a:rPr>
              <a:t>and justify his own argument. (Paras. 7-9)</a:t>
            </a:r>
            <a:endParaRPr lang="en-US" altLang="zh-CN" sz="2400" dirty="0" smtClean="0">
              <a:solidFill>
                <a:schemeClr val="dk1"/>
              </a:solidFill>
              <a:latin typeface="Helvetica" pitchFamily="34" charset="0"/>
              <a:cs typeface="Helvetica" pitchFamily="34" charset="0"/>
            </a:endParaRPr>
          </a:p>
        </p:txBody>
      </p:sp>
      <p:sp>
        <p:nvSpPr>
          <p:cNvPr id="9" name="下箭头 8"/>
          <p:cNvSpPr/>
          <p:nvPr/>
        </p:nvSpPr>
        <p:spPr>
          <a:xfrm>
            <a:off x="4301112" y="3000372"/>
            <a:ext cx="484632" cy="546360"/>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4286248" y="4811466"/>
            <a:ext cx="484632" cy="546360"/>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up)">
                                      <p:cBhvr>
                                        <p:cTn id="16" dur="500"/>
                                        <p:tgtEl>
                                          <p:spTgt spid="4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3"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p:cNvSpPr>
            <a:spLocks noGrp="1" noChangeArrowheads="1"/>
          </p:cNvSpPr>
          <p:nvPr>
            <p:ph type="body" idx="1"/>
          </p:nvPr>
        </p:nvSpPr>
        <p:spPr>
          <a:xfrm>
            <a:off x="827584" y="4797153"/>
            <a:ext cx="7246587" cy="1368151"/>
          </a:xfrm>
          <a:prstGeom prst="roundRect">
            <a:avLst>
              <a:gd name="adj" fmla="val 16667"/>
            </a:avLst>
          </a:prstGeom>
          <a:solidFill>
            <a:schemeClr val="bg1"/>
          </a:solidFill>
          <a:ln w="25400" algn="ctr">
            <a:solidFill>
              <a:srgbClr val="FFCC00"/>
            </a:solidFill>
            <a:round/>
          </a:ln>
          <a:effectLst>
            <a:glow rad="101600">
              <a:schemeClr val="accent6">
                <a:satMod val="175000"/>
                <a:alpha val="40000"/>
              </a:schemeClr>
            </a:glow>
          </a:effectLst>
        </p:spPr>
        <p:txBody>
          <a:bodyPr>
            <a:noAutofit/>
          </a:bodyPr>
          <a:lstStyle/>
          <a:p>
            <a:pPr>
              <a:buNone/>
            </a:pPr>
            <a:r>
              <a:rPr lang="en-US" altLang="zh-CN" sz="2400" dirty="0" smtClean="0">
                <a:latin typeface="Helvetica"/>
                <a:ea typeface="宋体" charset="-122"/>
                <a:cs typeface="Arial" charset="0"/>
              </a:rPr>
              <a:t>    The author restates his central argument: Human interests should be given priority over those of nature. (Paras. 11-13)</a:t>
            </a:r>
          </a:p>
        </p:txBody>
      </p:sp>
      <p:pic>
        <p:nvPicPr>
          <p:cNvPr id="18"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19" name="Text Box 9"/>
          <p:cNvSpPr txBox="1">
            <a:spLocks noChangeArrowheads="1"/>
          </p:cNvSpPr>
          <p:nvPr/>
        </p:nvSpPr>
        <p:spPr bwMode="auto">
          <a:xfrm>
            <a:off x="2434653" y="1268760"/>
            <a:ext cx="4032448"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20" name="Text Box 9"/>
          <p:cNvSpPr txBox="1">
            <a:spLocks noChangeArrowheads="1"/>
          </p:cNvSpPr>
          <p:nvPr/>
        </p:nvSpPr>
        <p:spPr bwMode="auto">
          <a:xfrm>
            <a:off x="928662" y="2276872"/>
            <a:ext cx="6923807" cy="987504"/>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Main body: establishing a rule and</a:t>
            </a:r>
          </a:p>
          <a:p>
            <a:pPr algn="ctr"/>
            <a:r>
              <a:rPr lang="en-US" altLang="zh-CN" sz="2600" dirty="0" smtClean="0">
                <a:latin typeface="Helvetica"/>
                <a:cs typeface="Arial" charset="0"/>
              </a:rPr>
              <a:t> rebutting a different rule </a:t>
            </a:r>
          </a:p>
        </p:txBody>
      </p:sp>
      <p:sp>
        <p:nvSpPr>
          <p:cNvPr id="9" name="Text Box 9"/>
          <p:cNvSpPr txBox="1">
            <a:spLocks noChangeArrowheads="1"/>
          </p:cNvSpPr>
          <p:nvPr/>
        </p:nvSpPr>
        <p:spPr bwMode="auto">
          <a:xfrm>
            <a:off x="2434653" y="3766826"/>
            <a:ext cx="4032448"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Conclusion </a:t>
            </a:r>
            <a:endParaRPr lang="en-US" altLang="zh-CN" sz="2600" dirty="0">
              <a:latin typeface="Helvetica"/>
              <a:cs typeface="Arial" charset="0"/>
            </a:endParaRPr>
          </a:p>
        </p:txBody>
      </p:sp>
      <p:sp>
        <p:nvSpPr>
          <p:cNvPr id="12" name="Down Arrow 11"/>
          <p:cNvSpPr/>
          <p:nvPr/>
        </p:nvSpPr>
        <p:spPr>
          <a:xfrm>
            <a:off x="4234853" y="1803286"/>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Down Arrow 12"/>
          <p:cNvSpPr/>
          <p:nvPr/>
        </p:nvSpPr>
        <p:spPr>
          <a:xfrm>
            <a:off x="4234853" y="3284984"/>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Down Arrow 13"/>
          <p:cNvSpPr/>
          <p:nvPr/>
        </p:nvSpPr>
        <p:spPr>
          <a:xfrm>
            <a:off x="4234853" y="4313262"/>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9" name="Text Box 9"/>
          <p:cNvSpPr txBox="1">
            <a:spLocks noChangeArrowheads="1"/>
          </p:cNvSpPr>
          <p:nvPr/>
        </p:nvSpPr>
        <p:spPr bwMode="auto">
          <a:xfrm>
            <a:off x="2434653" y="1876058"/>
            <a:ext cx="4032448"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11" name="Text Box 9"/>
          <p:cNvSpPr txBox="1">
            <a:spLocks noChangeArrowheads="1"/>
          </p:cNvSpPr>
          <p:nvPr/>
        </p:nvSpPr>
        <p:spPr bwMode="auto">
          <a:xfrm>
            <a:off x="1475656" y="3227314"/>
            <a:ext cx="6114149" cy="987504"/>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Main body: establishing a rule and rebutting a different rule </a:t>
            </a:r>
          </a:p>
        </p:txBody>
      </p:sp>
      <p:sp>
        <p:nvSpPr>
          <p:cNvPr id="12" name="Text Box 9"/>
          <p:cNvSpPr txBox="1">
            <a:spLocks noChangeArrowheads="1"/>
          </p:cNvSpPr>
          <p:nvPr/>
        </p:nvSpPr>
        <p:spPr bwMode="auto">
          <a:xfrm>
            <a:off x="2434653" y="4972402"/>
            <a:ext cx="4032448" cy="544830"/>
          </a:xfrm>
          <a:prstGeom prst="round2DiagRect">
            <a:avLst/>
          </a:prstGeom>
          <a:solidFill>
            <a:srgbClr val="FFC000"/>
          </a:solidFill>
          <a:ln w="9525">
            <a:noFill/>
            <a:miter lim="800000"/>
            <a:headEnd/>
            <a:tailEnd/>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Conclusion </a:t>
            </a:r>
            <a:endParaRPr lang="en-US" altLang="zh-CN" sz="2600" dirty="0">
              <a:latin typeface="Helvetica"/>
              <a:cs typeface="Arial" charset="0"/>
            </a:endParaRPr>
          </a:p>
        </p:txBody>
      </p:sp>
      <p:sp>
        <p:nvSpPr>
          <p:cNvPr id="13" name="Down Arrow 12"/>
          <p:cNvSpPr/>
          <p:nvPr/>
        </p:nvSpPr>
        <p:spPr>
          <a:xfrm>
            <a:off x="4234853" y="2587920"/>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Down Arrow 14"/>
          <p:cNvSpPr/>
          <p:nvPr/>
        </p:nvSpPr>
        <p:spPr>
          <a:xfrm>
            <a:off x="4234853" y="4385270"/>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60955824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print"/>
          <a:srcRect/>
          <a:stretch>
            <a:fillRect/>
          </a:stretch>
        </p:blipFill>
        <p:spPr bwMode="auto">
          <a:xfrm>
            <a:off x="-154102" y="1163637"/>
            <a:ext cx="9298102"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7979572" y="2457806"/>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857224" y="1917222"/>
            <a:ext cx="6523088" cy="4093428"/>
          </a:xfrm>
          <a:prstGeom prst="rect">
            <a:avLst/>
          </a:prstGeom>
        </p:spPr>
        <p:txBody>
          <a:bodyPr wrap="square">
            <a:spAutoFit/>
          </a:bodyPr>
          <a:lstStyle/>
          <a:p>
            <a:pPr>
              <a:defRPr/>
            </a:pPr>
            <a:r>
              <a:rPr kumimoji="1" lang="en-US" altLang="zh-CN" sz="2600" dirty="0" smtClean="0">
                <a:latin typeface="Helvetica"/>
              </a:rPr>
              <a:t>Sharp concern for environmental protection, similar to the belief in _________ or the opposition to plastic surgery, is a necessary ________ to people in the upper class world. But people have different opinions about it. Therefore, how can we make the right choice among so many different and conflicting proposals put forward in the name of environmental _________?  </a:t>
            </a:r>
            <a:endParaRPr kumimoji="1" lang="zh-CN" altLang="zh-CN" sz="2600" dirty="0" smtClean="0">
              <a:latin typeface="Helvetica"/>
            </a:endParaRPr>
          </a:p>
        </p:txBody>
      </p:sp>
      <p:sp>
        <p:nvSpPr>
          <p:cNvPr id="31" name="右箭头 30">
            <a:hlinkClick r:id="" action="ppaction://hlinkshowjump?jump=nextslide"/>
          </p:cNvPr>
          <p:cNvSpPr/>
          <p:nvPr/>
        </p:nvSpPr>
        <p:spPr>
          <a:xfrm>
            <a:off x="5915072" y="585789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6" name="Picture 2" descr="H:\2015年修改\图片12.jpg"/>
          <p:cNvPicPr>
            <a:picLocks noChangeAspect="1" noChangeArrowheads="1"/>
          </p:cNvPicPr>
          <p:nvPr/>
        </p:nvPicPr>
        <p:blipFill>
          <a:blip r:embed="rId4" cstate="print"/>
          <a:srcRect/>
          <a:stretch>
            <a:fillRect/>
          </a:stretch>
        </p:blipFill>
        <p:spPr bwMode="auto">
          <a:xfrm>
            <a:off x="-32" y="0"/>
            <a:ext cx="7662863" cy="1163637"/>
          </a:xfrm>
          <a:prstGeom prst="rect">
            <a:avLst/>
          </a:prstGeom>
          <a:noFill/>
        </p:spPr>
      </p:pic>
      <p:sp>
        <p:nvSpPr>
          <p:cNvPr id="16" name="Text Box 50"/>
          <p:cNvSpPr txBox="1">
            <a:spLocks noChangeArrowheads="1"/>
          </p:cNvSpPr>
          <p:nvPr/>
        </p:nvSpPr>
        <p:spPr bwMode="auto">
          <a:xfrm rot="10800000" flipV="1">
            <a:off x="928662" y="2743137"/>
            <a:ext cx="1886253" cy="40011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600" b="1" dirty="0" smtClean="0">
                <a:solidFill>
                  <a:srgbClr val="0070C0"/>
                </a:solidFill>
                <a:latin typeface="Helvetica"/>
                <a:ea typeface="宋体" pitchFamily="2" charset="-122"/>
              </a:rPr>
              <a:t>democracy</a:t>
            </a:r>
            <a:endParaRPr kumimoji="1" lang="en-US" altLang="zh-CN" sz="2600" b="1" dirty="0">
              <a:solidFill>
                <a:srgbClr val="0070C0"/>
              </a:solidFill>
              <a:latin typeface="Helvetica"/>
              <a:ea typeface="宋体" pitchFamily="2" charset="-122"/>
            </a:endParaRPr>
          </a:p>
        </p:txBody>
      </p:sp>
      <p:sp>
        <p:nvSpPr>
          <p:cNvPr id="17" name="Text Box 50"/>
          <p:cNvSpPr txBox="1">
            <a:spLocks noChangeArrowheads="1"/>
          </p:cNvSpPr>
          <p:nvPr/>
        </p:nvSpPr>
        <p:spPr bwMode="auto">
          <a:xfrm rot="10800000" flipV="1">
            <a:off x="4500562" y="3171766"/>
            <a:ext cx="1886253" cy="40011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600" b="1" dirty="0" smtClean="0">
                <a:solidFill>
                  <a:srgbClr val="0070C0"/>
                </a:solidFill>
                <a:latin typeface="Helvetica"/>
                <a:ea typeface="宋体" pitchFamily="2" charset="-122"/>
              </a:rPr>
              <a:t>attitude</a:t>
            </a:r>
            <a:endParaRPr kumimoji="1" lang="en-US" altLang="zh-CN" sz="2600" b="1" dirty="0">
              <a:solidFill>
                <a:srgbClr val="0070C0"/>
              </a:solidFill>
              <a:latin typeface="Helvetica"/>
              <a:ea typeface="宋体" pitchFamily="2" charset="-122"/>
            </a:endParaRPr>
          </a:p>
        </p:txBody>
      </p:sp>
      <p:sp>
        <p:nvSpPr>
          <p:cNvPr id="24" name="Text Box 50"/>
          <p:cNvSpPr txBox="1">
            <a:spLocks noChangeArrowheads="1"/>
          </p:cNvSpPr>
          <p:nvPr/>
        </p:nvSpPr>
        <p:spPr bwMode="auto">
          <a:xfrm rot="10800000" flipV="1">
            <a:off x="857224" y="5517851"/>
            <a:ext cx="1886253" cy="40011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600" b="1" dirty="0" smtClean="0">
                <a:latin typeface="Helvetica"/>
              </a:rPr>
              <a:t> </a:t>
            </a:r>
            <a:r>
              <a:rPr kumimoji="1" lang="en-US" altLang="zh-CN" sz="2600" b="1" dirty="0" smtClean="0">
                <a:solidFill>
                  <a:srgbClr val="0070C0"/>
                </a:solidFill>
                <a:latin typeface="Helvetica"/>
                <a:ea typeface="宋体" pitchFamily="2" charset="-122"/>
              </a:rPr>
              <a:t>protection</a:t>
            </a:r>
            <a:endParaRPr kumimoji="1" lang="en-US" altLang="zh-CN" sz="2600" b="1" dirty="0">
              <a:solidFill>
                <a:srgbClr val="0070C0"/>
              </a:solidFill>
              <a:latin typeface="Helvetica"/>
              <a:ea typeface="宋体" pitchFamily="2" charset="-122"/>
            </a:endParaRPr>
          </a:p>
        </p:txBody>
      </p:sp>
    </p:spTree>
    <p:extLst>
      <p:ext uri="{BB962C8B-B14F-4D97-AF65-F5344CB8AC3E}">
        <p14:creationId xmlns="" xmlns:p14="http://schemas.microsoft.com/office/powerpoint/2010/main"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2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print"/>
          <a:srcRect/>
          <a:stretch>
            <a:fillRect/>
          </a:stretch>
        </p:blipFill>
        <p:spPr bwMode="auto">
          <a:xfrm>
            <a:off x="-500098" y="1163637"/>
            <a:ext cx="9644098"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20" name="矩形 19"/>
          <p:cNvSpPr/>
          <p:nvPr/>
        </p:nvSpPr>
        <p:spPr>
          <a:xfrm>
            <a:off x="396106" y="1762205"/>
            <a:ext cx="7176290" cy="4524315"/>
          </a:xfrm>
          <a:prstGeom prst="rect">
            <a:avLst/>
          </a:prstGeom>
        </p:spPr>
        <p:txBody>
          <a:bodyPr wrap="square">
            <a:spAutoFit/>
          </a:bodyPr>
          <a:lstStyle/>
          <a:p>
            <a:r>
              <a:rPr lang="en-US" altLang="zh-CN" sz="2800" dirty="0" smtClean="0"/>
              <a:t>    </a:t>
            </a:r>
            <a:r>
              <a:rPr kumimoji="1" lang="en-US" altLang="zh-CN" sz="2600" dirty="0" smtClean="0">
                <a:latin typeface="Helvetica"/>
              </a:rPr>
              <a:t>To answer the question, it is necessary to follow a rule for making environmental choices: the so-called ____________________, which advocates that combating ecological changes that directly do harm to human health and safety is an _____________________. The criterion for making environmental choices indicates that nature should ______ human beings, and that human beings should protect nature only when their own interests are not affected.</a:t>
            </a:r>
            <a:endParaRPr kumimoji="1" lang="zh-CN" altLang="zh-CN" sz="2600" dirty="0" smtClean="0">
              <a:latin typeface="Helvetica"/>
            </a:endParaRPr>
          </a:p>
        </p:txBody>
      </p:sp>
      <p:sp>
        <p:nvSpPr>
          <p:cNvPr id="31" name="右箭头 30">
            <a:hlinkClick r:id="" action="ppaction://hlinkshowjump?jump=nextslide"/>
          </p:cNvPr>
          <p:cNvSpPr/>
          <p:nvPr/>
        </p:nvSpPr>
        <p:spPr>
          <a:xfrm>
            <a:off x="5843634" y="585789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6" name="Picture 2" descr="H:\2015年修改\图片12.jpg"/>
          <p:cNvPicPr>
            <a:picLocks noChangeAspect="1" noChangeArrowheads="1"/>
          </p:cNvPicPr>
          <p:nvPr/>
        </p:nvPicPr>
        <p:blipFill>
          <a:blip r:embed="rId4" cstate="print"/>
          <a:srcRect/>
          <a:stretch>
            <a:fillRect/>
          </a:stretch>
        </p:blipFill>
        <p:spPr bwMode="auto">
          <a:xfrm>
            <a:off x="-32" y="0"/>
            <a:ext cx="7662863" cy="1163637"/>
          </a:xfrm>
          <a:prstGeom prst="rect">
            <a:avLst/>
          </a:prstGeom>
          <a:noFill/>
        </p:spPr>
      </p:pic>
      <p:sp>
        <p:nvSpPr>
          <p:cNvPr id="16" name="Text Box 50"/>
          <p:cNvSpPr txBox="1">
            <a:spLocks noChangeArrowheads="1"/>
          </p:cNvSpPr>
          <p:nvPr/>
        </p:nvSpPr>
        <p:spPr bwMode="auto">
          <a:xfrm rot="10800000" flipV="1">
            <a:off x="2420922" y="2637398"/>
            <a:ext cx="3695239" cy="40011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600" b="1" dirty="0" smtClean="0">
                <a:solidFill>
                  <a:srgbClr val="0070C0"/>
                </a:solidFill>
                <a:latin typeface="Helvetica"/>
                <a:ea typeface="宋体" pitchFamily="2" charset="-122"/>
              </a:rPr>
              <a:t>sane environmentalism</a:t>
            </a:r>
          </a:p>
        </p:txBody>
      </p:sp>
      <p:sp>
        <p:nvSpPr>
          <p:cNvPr id="17" name="Text Box 50"/>
          <p:cNvSpPr txBox="1">
            <a:spLocks noChangeArrowheads="1"/>
          </p:cNvSpPr>
          <p:nvPr/>
        </p:nvSpPr>
        <p:spPr bwMode="auto">
          <a:xfrm rot="10800000" flipV="1">
            <a:off x="2285985" y="3805806"/>
            <a:ext cx="3995935" cy="40011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600" b="1" dirty="0" smtClean="0">
                <a:solidFill>
                  <a:srgbClr val="0070C0"/>
                </a:solidFill>
                <a:latin typeface="Helvetica"/>
                <a:ea typeface="宋体" pitchFamily="2" charset="-122"/>
              </a:rPr>
              <a:t>environmental necessity</a:t>
            </a:r>
          </a:p>
        </p:txBody>
      </p:sp>
      <p:sp>
        <p:nvSpPr>
          <p:cNvPr id="24" name="Text Box 50"/>
          <p:cNvSpPr txBox="1">
            <a:spLocks noChangeArrowheads="1"/>
          </p:cNvSpPr>
          <p:nvPr/>
        </p:nvSpPr>
        <p:spPr bwMode="auto">
          <a:xfrm rot="10800000" flipV="1">
            <a:off x="4772839" y="4634545"/>
            <a:ext cx="1656549" cy="40011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600" b="1" dirty="0" smtClean="0">
                <a:solidFill>
                  <a:srgbClr val="0070C0"/>
                </a:solidFill>
                <a:latin typeface="Helvetica"/>
                <a:ea typeface="宋体" pitchFamily="2" charset="-122"/>
              </a:rPr>
              <a:t>serve</a:t>
            </a:r>
          </a:p>
        </p:txBody>
      </p:sp>
    </p:spTree>
    <p:extLst>
      <p:ext uri="{BB962C8B-B14F-4D97-AF65-F5344CB8AC3E}">
        <p14:creationId xmlns="" xmlns:p14="http://schemas.microsoft.com/office/powerpoint/2010/main"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2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print"/>
          <a:srcRect/>
          <a:stretch>
            <a:fillRect/>
          </a:stretch>
        </p:blipFill>
        <p:spPr bwMode="auto">
          <a:xfrm>
            <a:off x="-32" y="1243037"/>
            <a:ext cx="9144032"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7979572" y="2457806"/>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857224" y="2152015"/>
            <a:ext cx="6523088" cy="3693319"/>
          </a:xfrm>
          <a:prstGeom prst="rect">
            <a:avLst/>
          </a:prstGeom>
        </p:spPr>
        <p:txBody>
          <a:bodyPr wrap="square">
            <a:spAutoFit/>
          </a:bodyPr>
          <a:lstStyle/>
          <a:p>
            <a:r>
              <a:rPr kumimoji="1" lang="en-US" altLang="zh-CN" sz="2600" dirty="0" smtClean="0">
                <a:latin typeface="Helvetica"/>
              </a:rPr>
              <a:t>While other people put forward a different rule, called a ___________________________, which is characterized by excessive earth _______, human interests should be given priority over those of animals or nature and nature should be ___________ to human beings because human interests are more important than those of nature.</a:t>
            </a:r>
            <a:endParaRPr kumimoji="1" lang="zh-CN" altLang="zh-CN" sz="2600" dirty="0" smtClean="0">
              <a:latin typeface="Helvetica"/>
            </a:endParaRPr>
          </a:p>
        </p:txBody>
      </p:sp>
      <p:pic>
        <p:nvPicPr>
          <p:cNvPr id="26" name="Picture 2" descr="H:\2015年修改\图片12.jpg"/>
          <p:cNvPicPr>
            <a:picLocks noChangeAspect="1" noChangeArrowheads="1"/>
          </p:cNvPicPr>
          <p:nvPr/>
        </p:nvPicPr>
        <p:blipFill>
          <a:blip r:embed="rId4" cstate="print"/>
          <a:srcRect/>
          <a:stretch>
            <a:fillRect/>
          </a:stretch>
        </p:blipFill>
        <p:spPr bwMode="auto">
          <a:xfrm>
            <a:off x="-32" y="0"/>
            <a:ext cx="7662863" cy="1163637"/>
          </a:xfrm>
          <a:prstGeom prst="rect">
            <a:avLst/>
          </a:prstGeom>
          <a:noFill/>
        </p:spPr>
      </p:pic>
      <p:sp>
        <p:nvSpPr>
          <p:cNvPr id="16" name="Text Box 50"/>
          <p:cNvSpPr txBox="1">
            <a:spLocks noChangeArrowheads="1"/>
          </p:cNvSpPr>
          <p:nvPr/>
        </p:nvSpPr>
        <p:spPr bwMode="auto">
          <a:xfrm rot="10800000" flipV="1">
            <a:off x="1000100" y="3000372"/>
            <a:ext cx="5442967" cy="40011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600" b="1" dirty="0" smtClean="0">
                <a:solidFill>
                  <a:srgbClr val="0070C0"/>
                </a:solidFill>
                <a:latin typeface="Helvetica"/>
                <a:ea typeface="宋体" pitchFamily="2" charset="-122"/>
              </a:rPr>
              <a:t>sentimental environmentalism</a:t>
            </a:r>
          </a:p>
        </p:txBody>
      </p:sp>
      <p:sp>
        <p:nvSpPr>
          <p:cNvPr id="17" name="Text Box 50"/>
          <p:cNvSpPr txBox="1">
            <a:spLocks noChangeArrowheads="1"/>
          </p:cNvSpPr>
          <p:nvPr/>
        </p:nvSpPr>
        <p:spPr bwMode="auto">
          <a:xfrm rot="10800000" flipV="1">
            <a:off x="5844409" y="3386080"/>
            <a:ext cx="1656549" cy="40011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600" b="1" dirty="0" smtClean="0">
                <a:solidFill>
                  <a:srgbClr val="0070C0"/>
                </a:solidFill>
                <a:latin typeface="Helvetica"/>
                <a:ea typeface="宋体" pitchFamily="2" charset="-122"/>
              </a:rPr>
              <a:t>worship</a:t>
            </a:r>
          </a:p>
        </p:txBody>
      </p:sp>
      <p:sp>
        <p:nvSpPr>
          <p:cNvPr id="24" name="Text Box 50"/>
          <p:cNvSpPr txBox="1">
            <a:spLocks noChangeArrowheads="1"/>
          </p:cNvSpPr>
          <p:nvPr/>
        </p:nvSpPr>
        <p:spPr bwMode="auto">
          <a:xfrm rot="10800000" flipV="1">
            <a:off x="2428859" y="4600525"/>
            <a:ext cx="2377348" cy="400110"/>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600" b="1" dirty="0" smtClean="0">
                <a:latin typeface="Helvetica"/>
              </a:rPr>
              <a:t> </a:t>
            </a:r>
            <a:r>
              <a:rPr kumimoji="1" lang="en-US" altLang="zh-CN" sz="2600" b="1" dirty="0" smtClean="0">
                <a:solidFill>
                  <a:srgbClr val="0070C0"/>
                </a:solidFill>
                <a:latin typeface="Helvetica"/>
                <a:ea typeface="宋体" pitchFamily="2" charset="-122"/>
              </a:rPr>
              <a:t>subordinate</a:t>
            </a:r>
          </a:p>
        </p:txBody>
      </p:sp>
      <p:pic>
        <p:nvPicPr>
          <p:cNvPr id="12"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616950" y="6336897"/>
            <a:ext cx="434975" cy="458788"/>
          </a:xfrm>
          <a:prstGeom prst="rect">
            <a:avLst/>
          </a:prstGeom>
          <a:noFill/>
          <a:ln w="9525">
            <a:noFill/>
            <a:miter lim="800000"/>
            <a:headEnd/>
            <a:tailEnd/>
          </a:ln>
        </p:spPr>
      </p:pic>
    </p:spTree>
    <p:extLst>
      <p:ext uri="{BB962C8B-B14F-4D97-AF65-F5344CB8AC3E}">
        <p14:creationId xmlns="" xmlns:p14="http://schemas.microsoft.com/office/powerpoint/2010/main"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2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323528" y="1543784"/>
          <a:ext cx="8535864" cy="3901440"/>
        </p:xfrm>
        <a:graphic>
          <a:graphicData uri="http://schemas.openxmlformats.org/drawingml/2006/table">
            <a:tbl>
              <a:tblPr firstRow="1" bandRow="1">
                <a:tableStyleId>{93296810-A885-4BE3-A3E7-6D5BEEA58F35}</a:tableStyleId>
              </a:tblPr>
              <a:tblGrid>
                <a:gridCol w="5079480"/>
                <a:gridCol w="3456384"/>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a:t>
                      </a:r>
                      <a:r>
                        <a:rPr lang="en-US" altLang="zh-CN" sz="2600" baseline="0" dirty="0" smtClean="0">
                          <a:effectLst>
                            <a:outerShdw blurRad="38100" dist="38100" dir="2700000" algn="tl">
                              <a:srgbClr val="000000">
                                <a:alpha val="43137"/>
                              </a:srgbClr>
                            </a:outerShdw>
                          </a:effectLst>
                          <a:latin typeface="Helvetica"/>
                        </a:rPr>
                        <a:t>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1. differentiate between</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把</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区分</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2. take on</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呈现（某种特征）</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3. strike</a:t>
                      </a:r>
                      <a:r>
                        <a:rPr lang="en-US" altLang="zh-CN" sz="2600" kern="1200" baseline="0" dirty="0" smtClean="0">
                          <a:solidFill>
                            <a:schemeClr val="dk1"/>
                          </a:solidFill>
                          <a:latin typeface="Helvetica"/>
                          <a:ea typeface="+mn-ea"/>
                          <a:cs typeface="+mn-cs"/>
                        </a:rPr>
                        <a:t> a chord with</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引起共鸣</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4. run / go against the grains</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与</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格格不入</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5. be in</a:t>
                      </a:r>
                      <a:r>
                        <a:rPr lang="en-US" altLang="zh-CN" sz="2600" kern="1200" baseline="0" dirty="0" smtClean="0">
                          <a:solidFill>
                            <a:schemeClr val="dk1"/>
                          </a:solidFill>
                          <a:latin typeface="Helvetica"/>
                          <a:ea typeface="+mn-ea"/>
                          <a:cs typeface="+mn-cs"/>
                        </a:rPr>
                        <a:t>compatible with</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与</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不相容的</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6. come through</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安然度过</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7. choose</a:t>
                      </a:r>
                      <a:r>
                        <a:rPr lang="en-US" altLang="zh-CN" sz="2600" kern="1200" baseline="0" dirty="0" smtClean="0">
                          <a:solidFill>
                            <a:schemeClr val="dk1"/>
                          </a:solidFill>
                          <a:latin typeface="Helvetica"/>
                          <a:ea typeface="+mn-ea"/>
                          <a:cs typeface="+mn-cs"/>
                        </a:rPr>
                        <a:t> </a:t>
                      </a:r>
                      <a:r>
                        <a:rPr lang="en-US" altLang="zh-CN" sz="2600" kern="1200" baseline="0" dirty="0" err="1" smtClean="0">
                          <a:solidFill>
                            <a:schemeClr val="dk1"/>
                          </a:solidFill>
                          <a:latin typeface="Helvetica"/>
                          <a:ea typeface="+mn-ea"/>
                          <a:cs typeface="+mn-cs"/>
                        </a:rPr>
                        <a:t>sth</a:t>
                      </a:r>
                      <a:r>
                        <a:rPr lang="en-US" altLang="zh-CN" sz="2600" kern="1200" baseline="0" dirty="0" smtClean="0">
                          <a:solidFill>
                            <a:schemeClr val="dk1"/>
                          </a:solidFill>
                          <a:latin typeface="Helvetica"/>
                          <a:ea typeface="+mn-ea"/>
                          <a:cs typeface="+mn-cs"/>
                        </a:rPr>
                        <a:t>. over </a:t>
                      </a:r>
                      <a:r>
                        <a:rPr lang="en-US" altLang="zh-CN" sz="2600" kern="1200" baseline="0" dirty="0" err="1" smtClean="0">
                          <a:solidFill>
                            <a:schemeClr val="dk1"/>
                          </a:solidFill>
                          <a:latin typeface="Helvetica"/>
                          <a:ea typeface="+mn-ea"/>
                          <a:cs typeface="+mn-cs"/>
                        </a:rPr>
                        <a:t>sth</a:t>
                      </a:r>
                      <a:r>
                        <a:rPr lang="en-US" altLang="zh-CN" sz="2600" kern="1200" baseline="0" dirty="0" smtClean="0">
                          <a:solidFill>
                            <a:schemeClr val="dk1"/>
                          </a:solidFill>
                          <a:latin typeface="Helvetica"/>
                          <a:ea typeface="+mn-ea"/>
                          <a:cs typeface="+mn-cs"/>
                        </a:rPr>
                        <a:t>. else</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优先选择</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某物</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而非</a:t>
                      </a:r>
                      <a:endParaRPr lang="zh-CN" altLang="en-US" sz="2400" b="0" kern="1200" dirty="0">
                        <a:solidFill>
                          <a:schemeClr val="dk1"/>
                        </a:solidFill>
                        <a:latin typeface="华文楷体" pitchFamily="2" charset="-122"/>
                        <a:ea typeface="华文楷体" pitchFamily="2" charset="-122"/>
                        <a:cs typeface="+mn-cs"/>
                      </a:endParaRPr>
                    </a:p>
                  </a:txBody>
                  <a:tcPr/>
                </a:tc>
              </a:tr>
            </a:tbl>
          </a:graphicData>
        </a:graphic>
      </p:graphicFrame>
      <p:pic>
        <p:nvPicPr>
          <p:cNvPr id="57347"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 xmlns:p14="http://schemas.microsoft.com/office/powerpoint/2010/main" val="539602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428596" y="2214554"/>
            <a:ext cx="8296304" cy="4643446"/>
          </a:xfrm>
          <a:prstGeom prst="rect">
            <a:avLst/>
          </a:prstGeom>
          <a:noFill/>
          <a:ln w="9525">
            <a:noFill/>
            <a:miter lim="800000"/>
            <a:headEnd/>
            <a:tailEnd/>
          </a:ln>
        </p:spPr>
      </p:pic>
      <p:sp>
        <p:nvSpPr>
          <p:cNvPr id="8" name="TextBox 7"/>
          <p:cNvSpPr txBox="1">
            <a:spLocks noChangeArrowheads="1"/>
          </p:cNvSpPr>
          <p:nvPr/>
        </p:nvSpPr>
        <p:spPr bwMode="auto">
          <a:xfrm>
            <a:off x="1094308" y="1681451"/>
            <a:ext cx="2541588" cy="461665"/>
          </a:xfrm>
          <a:prstGeom prst="rect">
            <a:avLst/>
          </a:prstGeom>
          <a:noFill/>
          <a:ln w="9525">
            <a:noFill/>
            <a:miter lim="800000"/>
            <a:headEnd/>
            <a:tailEnd/>
          </a:ln>
        </p:spPr>
        <p:txBody>
          <a:bodyPr>
            <a:spAutoFit/>
          </a:bodyPr>
          <a:lstStyle/>
          <a:p>
            <a:pPr>
              <a:defRPr/>
            </a:pPr>
            <a:r>
              <a:rPr lang="zh-CN" altLang="en-US" sz="2400" b="1" dirty="0" smtClean="0">
                <a:solidFill>
                  <a:srgbClr val="000000"/>
                </a:solidFill>
                <a:latin typeface="华文楷体" pitchFamily="2" charset="-122"/>
                <a:ea typeface="华文楷体" pitchFamily="2" charset="-122"/>
              </a:rPr>
              <a:t>把</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区分</a:t>
            </a:r>
          </a:p>
        </p:txBody>
      </p:sp>
      <p:sp>
        <p:nvSpPr>
          <p:cNvPr id="13" name="文本框 5"/>
          <p:cNvSpPr txBox="1"/>
          <p:nvPr/>
        </p:nvSpPr>
        <p:spPr>
          <a:xfrm>
            <a:off x="887933" y="4253219"/>
            <a:ext cx="3755506"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rPr>
              <a:t>fantasy / seek medical help</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887931" y="4714884"/>
            <a:ext cx="7511531" cy="1569660"/>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 After staying in the net bar for several days and nights, he was no longer able to </a:t>
            </a:r>
            <a:r>
              <a:rPr kumimoji="1" lang="en-US" altLang="zh-CN" sz="2400" b="1" i="1" dirty="0" smtClean="0">
                <a:solidFill>
                  <a:srgbClr val="FF6600"/>
                </a:solidFill>
                <a:latin typeface="Helvetica"/>
              </a:rPr>
              <a:t>differentiate between </a:t>
            </a:r>
            <a:r>
              <a:rPr kumimoji="1" lang="en-US" altLang="zh-CN" sz="2400" dirty="0" smtClean="0">
                <a:latin typeface="Helvetica"/>
              </a:rPr>
              <a:t>fantasy and reality. He should seek medical help.</a:t>
            </a:r>
            <a:endParaRPr kumimoji="1" lang="en-US" altLang="zh-CN" sz="2400" dirty="0">
              <a:latin typeface="Helvetica"/>
            </a:endParaRPr>
          </a:p>
        </p:txBody>
      </p:sp>
      <p:sp>
        <p:nvSpPr>
          <p:cNvPr id="16" name="TextBox 15"/>
          <p:cNvSpPr txBox="1"/>
          <p:nvPr/>
        </p:nvSpPr>
        <p:spPr>
          <a:xfrm>
            <a:off x="5436096" y="1722111"/>
            <a:ext cx="3509156" cy="492443"/>
          </a:xfrm>
          <a:prstGeom prst="rect">
            <a:avLst/>
          </a:prstGeom>
          <a:noFill/>
        </p:spPr>
        <p:txBody>
          <a:bodyPr wrap="square">
            <a:spAutoFit/>
          </a:bodyPr>
          <a:lstStyle/>
          <a:p>
            <a:pPr>
              <a:spcBef>
                <a:spcPct val="50000"/>
              </a:spcBef>
              <a:defRPr/>
            </a:pPr>
            <a:r>
              <a:rPr lang="en-US" altLang="zh-CN" sz="2600" b="1" dirty="0" smtClean="0">
                <a:latin typeface="Helvetica"/>
              </a:rPr>
              <a:t>differentiate between</a:t>
            </a:r>
          </a:p>
        </p:txBody>
      </p:sp>
      <p:sp>
        <p:nvSpPr>
          <p:cNvPr id="2" name="TextBox 1"/>
          <p:cNvSpPr txBox="1"/>
          <p:nvPr/>
        </p:nvSpPr>
        <p:spPr>
          <a:xfrm>
            <a:off x="3746500"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932" y="2643182"/>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87932" y="3071810"/>
            <a:ext cx="7212460"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在网吧呆了几天几夜，他已经不能区分虚幻和现实了。他应该寻求医疗帮助。</a:t>
            </a:r>
            <a:endParaRPr lang="zh-CN" altLang="en-US" sz="2400" dirty="0">
              <a:latin typeface="华文行楷" pitchFamily="2" charset="-122"/>
              <a:ea typeface="华文行楷" pitchFamily="2" charset="-122"/>
            </a:endParaRPr>
          </a:p>
        </p:txBody>
      </p:sp>
      <p:sp>
        <p:nvSpPr>
          <p:cNvPr id="25" name="TextBox 24"/>
          <p:cNvSpPr txBox="1"/>
          <p:nvPr/>
        </p:nvSpPr>
        <p:spPr>
          <a:xfrm>
            <a:off x="857224" y="386525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1" name="Picture 3" descr="H:\2015年修改\图片13.jpg"/>
          <p:cNvPicPr>
            <a:picLocks noChangeAspect="1" noChangeArrowheads="1"/>
          </p:cNvPicPr>
          <p:nvPr/>
        </p:nvPicPr>
        <p:blipFill>
          <a:blip r:embed="rId4" cstate="print"/>
          <a:srcRect/>
          <a:stretch>
            <a:fillRect/>
          </a:stretch>
        </p:blipFill>
        <p:spPr bwMode="auto">
          <a:xfrm>
            <a:off x="0" y="0"/>
            <a:ext cx="7070725" cy="1163637"/>
          </a:xfrm>
          <a:prstGeom prst="rect">
            <a:avLst/>
          </a:prstGeom>
          <a:noFill/>
        </p:spPr>
      </p:pic>
    </p:spTree>
    <p:extLst>
      <p:ext uri="{BB962C8B-B14F-4D97-AF65-F5344CB8AC3E}">
        <p14:creationId xmlns="" xmlns:p14="http://schemas.microsoft.com/office/powerpoint/2010/main"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3"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75717" y="1610013"/>
            <a:ext cx="2932187" cy="461665"/>
          </a:xfrm>
          <a:prstGeom prst="rect">
            <a:avLst/>
          </a:prstGeom>
          <a:noFill/>
          <a:ln w="9525">
            <a:noFill/>
            <a:miter lim="800000"/>
            <a:headEnd/>
            <a:tailEnd/>
          </a:ln>
        </p:spPr>
        <p:txBody>
          <a:bodyPr wrap="square">
            <a:spAutoFit/>
          </a:bodyPr>
          <a:lstStyle/>
          <a:p>
            <a:pPr>
              <a:defRPr/>
            </a:pPr>
            <a:r>
              <a:rPr lang="zh-CN" altLang="en-US" sz="2400" b="1" dirty="0" smtClean="0">
                <a:solidFill>
                  <a:srgbClr val="000000"/>
                </a:solidFill>
                <a:latin typeface="华文楷体" pitchFamily="2" charset="-122"/>
                <a:ea typeface="华文楷体" pitchFamily="2" charset="-122"/>
              </a:rPr>
              <a:t>呈现（某种特征）</a:t>
            </a:r>
          </a:p>
        </p:txBody>
      </p:sp>
      <p:sp>
        <p:nvSpPr>
          <p:cNvPr id="13" name="文本框 5"/>
          <p:cNvSpPr txBox="1"/>
          <p:nvPr/>
        </p:nvSpPr>
        <p:spPr>
          <a:xfrm>
            <a:off x="993761" y="4467533"/>
            <a:ext cx="3363925"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official visit / a new look</a:t>
            </a:r>
            <a:r>
              <a:rPr kumimoji="1" lang="en-US" altLang="zh-CN" sz="2400" dirty="0" smtClean="0">
                <a:solidFill>
                  <a:srgbClr val="0D0A10"/>
                </a:solidFill>
                <a:latin typeface="Helvetica"/>
              </a:rPr>
              <a:t>)</a:t>
            </a:r>
          </a:p>
        </p:txBody>
      </p:sp>
      <p:sp>
        <p:nvSpPr>
          <p:cNvPr id="14" name="TextBox 8"/>
          <p:cNvSpPr txBox="1">
            <a:spLocks noChangeArrowheads="1"/>
          </p:cNvSpPr>
          <p:nvPr/>
        </p:nvSpPr>
        <p:spPr bwMode="auto">
          <a:xfrm>
            <a:off x="993761" y="4941168"/>
            <a:ext cx="6929486"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We firmly believe that after the leader’s official visit to Britain, the relations between the two countries must </a:t>
            </a:r>
            <a:r>
              <a:rPr kumimoji="1" lang="en-US" altLang="zh-CN" sz="2400" b="1" i="1" dirty="0" smtClean="0">
                <a:solidFill>
                  <a:srgbClr val="FF6600"/>
                </a:solidFill>
                <a:latin typeface="Helvetica"/>
              </a:rPr>
              <a:t>take on </a:t>
            </a:r>
            <a:r>
              <a:rPr kumimoji="1" lang="en-US" altLang="zh-CN" sz="2400" dirty="0" smtClean="0">
                <a:latin typeface="Helvetica"/>
              </a:rPr>
              <a:t>a new look.</a:t>
            </a:r>
            <a:endParaRPr kumimoji="1" lang="en-US" altLang="zh-CN" sz="2400" dirty="0">
              <a:latin typeface="Helvetica"/>
            </a:endParaRPr>
          </a:p>
        </p:txBody>
      </p:sp>
      <p:sp>
        <p:nvSpPr>
          <p:cNvPr id="16" name="TextBox 15"/>
          <p:cNvSpPr txBox="1">
            <a:spLocks noChangeArrowheads="1"/>
          </p:cNvSpPr>
          <p:nvPr/>
        </p:nvSpPr>
        <p:spPr bwMode="auto">
          <a:xfrm>
            <a:off x="6010399" y="1579235"/>
            <a:ext cx="3386137" cy="492443"/>
          </a:xfrm>
          <a:prstGeom prst="rect">
            <a:avLst/>
          </a:prstGeom>
          <a:noFill/>
          <a:ln w="9525" algn="ctr">
            <a:noFill/>
            <a:miter lim="800000"/>
            <a:headEnd/>
            <a:tailEnd/>
          </a:ln>
        </p:spPr>
        <p:txBody>
          <a:bodyPr wrap="square">
            <a:spAutoFit/>
          </a:bodyPr>
          <a:lstStyle/>
          <a:p>
            <a:pPr>
              <a:spcBef>
                <a:spcPct val="50000"/>
              </a:spcBef>
              <a:defRPr/>
            </a:pPr>
            <a:r>
              <a:rPr lang="en-US" altLang="zh-CN" sz="2600" b="1" dirty="0" smtClean="0">
                <a:latin typeface="Helvetica"/>
              </a:rPr>
              <a:t>take on</a:t>
            </a:r>
          </a:p>
        </p:txBody>
      </p:sp>
      <p:sp>
        <p:nvSpPr>
          <p:cNvPr id="2" name="TextBox 1"/>
          <p:cNvSpPr txBox="1"/>
          <p:nvPr/>
        </p:nvSpPr>
        <p:spPr>
          <a:xfrm>
            <a:off x="3687763" y="1628800"/>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993761"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93761" y="3140968"/>
            <a:ext cx="7000924"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我们相信，通过领导人对英国的正式访问，两国之间的关系一定会呈现出新面貌。</a:t>
            </a:r>
            <a:endParaRPr lang="zh-CN" altLang="en-US" sz="2400" dirty="0">
              <a:latin typeface="华文行楷" pitchFamily="2" charset="-122"/>
              <a:ea typeface="华文行楷" pitchFamily="2" charset="-122"/>
            </a:endParaRPr>
          </a:p>
        </p:txBody>
      </p:sp>
      <p:sp>
        <p:nvSpPr>
          <p:cNvPr id="25" name="TextBox 24"/>
          <p:cNvSpPr txBox="1"/>
          <p:nvPr/>
        </p:nvSpPr>
        <p:spPr>
          <a:xfrm>
            <a:off x="993761"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4" cstate="print"/>
          <a:srcRect/>
          <a:stretch>
            <a:fillRect/>
          </a:stretch>
        </p:blipFill>
        <p:spPr bwMode="auto">
          <a:xfrm>
            <a:off x="0" y="0"/>
            <a:ext cx="7070725" cy="1163637"/>
          </a:xfrm>
          <a:prstGeom prst="rect">
            <a:avLst/>
          </a:prstGeom>
          <a:noFill/>
        </p:spPr>
      </p:pic>
    </p:spTree>
    <p:extLst>
      <p:ext uri="{BB962C8B-B14F-4D97-AF65-F5344CB8AC3E}">
        <p14:creationId xmlns="" xmlns:p14="http://schemas.microsoft.com/office/powerpoint/2010/main" val="1766562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0"/>
            <a:ext cx="9248783" cy="6640513"/>
            <a:chOff x="0" y="0"/>
            <a:chExt cx="9248783" cy="6640513"/>
          </a:xfrm>
        </p:grpSpPr>
        <p:sp>
          <p:nvSpPr>
            <p:cNvPr id="1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pic>
          <p:nvPicPr>
            <p:cNvPr id="10" name="Picture 2"/>
            <p:cNvPicPr>
              <a:picLocks noChangeAspect="1" noChangeArrowheads="1"/>
            </p:cNvPicPr>
            <p:nvPr/>
          </p:nvPicPr>
          <p:blipFill>
            <a:blip r:embed="rId2" cstate="print"/>
            <a:srcRect/>
            <a:stretch>
              <a:fillRect/>
            </a:stretch>
          </p:blipFill>
          <p:spPr bwMode="auto">
            <a:xfrm>
              <a:off x="5514975" y="981075"/>
              <a:ext cx="3629025" cy="619125"/>
            </a:xfrm>
            <a:prstGeom prst="rect">
              <a:avLst/>
            </a:prstGeom>
            <a:ln>
              <a:noFill/>
            </a:ln>
            <a:effectLst>
              <a:outerShdw blurRad="292100" dist="139700" dir="2700000" algn="tl" rotWithShape="0">
                <a:srgbClr val="333333">
                  <a:alpha val="65000"/>
                </a:srgbClr>
              </a:outerShdw>
            </a:effectLst>
            <a:extLst/>
          </p:spPr>
        </p:pic>
        <p:sp>
          <p:nvSpPr>
            <p:cNvPr id="140296" name="Rectangle 6"/>
            <p:cNvSpPr>
              <a:spLocks noChangeArrowheads="1"/>
            </p:cNvSpPr>
            <p:nvPr/>
          </p:nvSpPr>
          <p:spPr bwMode="auto">
            <a:xfrm>
              <a:off x="5643570" y="1071546"/>
              <a:ext cx="3605213" cy="830997"/>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p>
            <a:p>
              <a:pPr eaLnBrk="0" hangingPunct="0"/>
              <a:endParaRPr lang="en-US" altLang="zh-CN" sz="2400" dirty="0">
                <a:solidFill>
                  <a:srgbClr val="000000"/>
                </a:solidFill>
                <a:latin typeface="Helvetica"/>
              </a:endParaRPr>
            </a:p>
          </p:txBody>
        </p:sp>
        <p:pic>
          <p:nvPicPr>
            <p:cNvPr id="140297" name="Picture 9"/>
            <p:cNvPicPr>
              <a:picLocks noChangeAspect="1" noChangeArrowheads="1"/>
            </p:cNvPicPr>
            <p:nvPr/>
          </p:nvPicPr>
          <p:blipFill>
            <a:blip r:embed="rId3" cstate="print"/>
            <a:srcRect/>
            <a:stretch>
              <a:fillRect/>
            </a:stretch>
          </p:blipFill>
          <p:spPr bwMode="auto">
            <a:xfrm>
              <a:off x="5581650" y="2276872"/>
              <a:ext cx="3346450" cy="1035057"/>
            </a:xfrm>
            <a:prstGeom prst="rect">
              <a:avLst/>
            </a:prstGeom>
            <a:noFill/>
            <a:ln w="9525">
              <a:noFill/>
              <a:miter lim="800000"/>
              <a:headEnd/>
              <a:tailEnd/>
            </a:ln>
          </p:spPr>
        </p:pic>
        <p:sp>
          <p:nvSpPr>
            <p:cNvPr id="18" name="TextBox 17">
              <a:hlinkClick r:id="rId4" action="ppaction://hlinksldjump"/>
            </p:cNvPr>
            <p:cNvSpPr txBox="1"/>
            <p:nvPr/>
          </p:nvSpPr>
          <p:spPr>
            <a:xfrm>
              <a:off x="6559575" y="2564904"/>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299" name="Picture 9"/>
            <p:cNvPicPr>
              <a:picLocks noChangeAspect="1" noChangeArrowheads="1"/>
            </p:cNvPicPr>
            <p:nvPr/>
          </p:nvPicPr>
          <p:blipFill>
            <a:blip r:embed="rId3" cstate="print"/>
            <a:srcRect r="5480"/>
            <a:stretch>
              <a:fillRect/>
            </a:stretch>
          </p:blipFill>
          <p:spPr bwMode="auto">
            <a:xfrm>
              <a:off x="4214810" y="3717032"/>
              <a:ext cx="4929190" cy="1052512"/>
            </a:xfrm>
            <a:prstGeom prst="rect">
              <a:avLst/>
            </a:prstGeom>
            <a:noFill/>
            <a:ln w="9525">
              <a:noFill/>
              <a:miter lim="800000"/>
              <a:headEnd/>
              <a:tailEnd/>
            </a:ln>
          </p:spPr>
        </p:pic>
        <p:sp>
          <p:nvSpPr>
            <p:cNvPr id="22" name="TextBox 21">
              <a:hlinkClick r:id="rId5" action="ppaction://hlinksldjump"/>
            </p:cNvPr>
            <p:cNvSpPr txBox="1"/>
            <p:nvPr/>
          </p:nvSpPr>
          <p:spPr>
            <a:xfrm>
              <a:off x="5229225" y="4005064"/>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304" name="Picture 9"/>
            <p:cNvPicPr>
              <a:picLocks noChangeAspect="1" noChangeArrowheads="1"/>
            </p:cNvPicPr>
            <p:nvPr/>
          </p:nvPicPr>
          <p:blipFill>
            <a:blip r:embed="rId3" cstate="print"/>
            <a:srcRect/>
            <a:stretch>
              <a:fillRect/>
            </a:stretch>
          </p:blipFill>
          <p:spPr bwMode="auto">
            <a:xfrm>
              <a:off x="3714744" y="5157192"/>
              <a:ext cx="5119694" cy="1052513"/>
            </a:xfrm>
            <a:prstGeom prst="rect">
              <a:avLst/>
            </a:prstGeom>
            <a:noFill/>
            <a:ln w="9525">
              <a:noFill/>
              <a:miter lim="800000"/>
              <a:headEnd/>
              <a:tailEnd/>
            </a:ln>
          </p:spPr>
        </p:pic>
        <p:sp>
          <p:nvSpPr>
            <p:cNvPr id="2" name="TextBox 21">
              <a:hlinkClick r:id="rId6" action="ppaction://hlinksldjump"/>
            </p:cNvPr>
            <p:cNvSpPr txBox="1"/>
            <p:nvPr/>
          </p:nvSpPr>
          <p:spPr>
            <a:xfrm>
              <a:off x="4759348" y="5446385"/>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Cultural Background</a:t>
              </a:r>
            </a:p>
          </p:txBody>
        </p:sp>
        <p:pic>
          <p:nvPicPr>
            <p:cNvPr id="20"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grpSp>
      <p:sp>
        <p:nvSpPr>
          <p:cNvPr id="23" name="Text Box 14"/>
          <p:cNvSpPr txBox="1">
            <a:spLocks noChangeArrowheads="1"/>
          </p:cNvSpPr>
          <p:nvPr/>
        </p:nvSpPr>
        <p:spPr bwMode="auto">
          <a:xfrm>
            <a:off x="1983947" y="-71462"/>
            <a:ext cx="6374267" cy="887422"/>
          </a:xfrm>
          <a:prstGeom prst="rect">
            <a:avLst/>
          </a:prstGeom>
          <a:noFill/>
          <a:ln w="9525">
            <a:noFill/>
            <a:miter lim="800000"/>
            <a:headEnd/>
            <a:tailEnd/>
          </a:ln>
          <a:effectLst>
            <a:outerShdw sx="1000" sy="1000" algn="ctr" rotWithShape="0">
              <a:schemeClr val="tx2"/>
            </a:outerShdw>
          </a:effectLst>
        </p:spPr>
        <p:txBody>
          <a:bodyPr wrap="square">
            <a:spAutoFit/>
          </a:bodyPr>
          <a:lstStyle/>
          <a:p>
            <a:pPr>
              <a:lnSpc>
                <a:spcPts val="3100"/>
              </a:lnSpc>
            </a:pPr>
            <a:r>
              <a:rPr lang="en-US" altLang="zh-CN"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rPr>
              <a:t>Achieving sustainable environmentalism</a:t>
            </a:r>
            <a:endParaRPr lang="zh-CN" altLang="en-US"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endParaRPr>
          </a:p>
        </p:txBody>
      </p:sp>
      <p:pic>
        <p:nvPicPr>
          <p:cNvPr id="19" name="Picture 4" descr="D:\图片\新视野读写4\买图\U4\新标准大学英语（第三版）读写教程4 713434ddf.jpg"/>
          <p:cNvPicPr>
            <a:picLocks noChangeAspect="1" noChangeArrowheads="1"/>
          </p:cNvPicPr>
          <p:nvPr/>
        </p:nvPicPr>
        <p:blipFill>
          <a:blip r:embed="rId9" cstate="print"/>
          <a:srcRect/>
          <a:stretch>
            <a:fillRect/>
          </a:stretch>
        </p:blipFill>
        <p:spPr bwMode="auto">
          <a:xfrm>
            <a:off x="562804" y="2571744"/>
            <a:ext cx="3154763" cy="2880000"/>
          </a:xfrm>
          <a:prstGeom prst="rect">
            <a:avLst/>
          </a:prstGeom>
          <a:noFill/>
        </p:spPr>
      </p:pic>
      <p:sp>
        <p:nvSpPr>
          <p:cNvPr id="24"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pPr>
              <a:tabLst>
                <a:tab pos="715963" algn="l"/>
                <a:tab pos="898525" algn="l"/>
              </a:tabLst>
            </a:pPr>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Tree>
    <p:extLst>
      <p:ext uri="{BB962C8B-B14F-4D97-AF65-F5344CB8AC3E}">
        <p14:creationId xmlns="" xmlns:p14="http://schemas.microsoft.com/office/powerpoint/2010/main" val="37042516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00100" y="1663688"/>
            <a:ext cx="2468562" cy="461665"/>
          </a:xfrm>
          <a:prstGeom prst="rect">
            <a:avLst/>
          </a:prstGeom>
          <a:noFill/>
          <a:ln w="9525">
            <a:noFill/>
            <a:miter lim="800000"/>
            <a:headEnd/>
            <a:tailEnd/>
          </a:ln>
        </p:spPr>
        <p:txBody>
          <a:bodyPr>
            <a:spAutoFit/>
          </a:bodyPr>
          <a:lstStyle/>
          <a:p>
            <a:pPr>
              <a:defRPr/>
            </a:pPr>
            <a:r>
              <a:rPr lang="zh-CN" altLang="en-US" sz="2400" b="1" dirty="0" smtClean="0">
                <a:solidFill>
                  <a:srgbClr val="000000"/>
                </a:solidFill>
                <a:latin typeface="华文楷体" pitchFamily="2" charset="-122"/>
                <a:ea typeface="华文楷体" pitchFamily="2" charset="-122"/>
              </a:rPr>
              <a:t>引起共鸣</a:t>
            </a:r>
          </a:p>
        </p:txBody>
      </p:sp>
      <p:sp>
        <p:nvSpPr>
          <p:cNvPr id="13" name="文本框 5"/>
          <p:cNvSpPr txBox="1"/>
          <p:nvPr/>
        </p:nvSpPr>
        <p:spPr>
          <a:xfrm>
            <a:off x="827585" y="4407495"/>
            <a:ext cx="6929485" cy="461665"/>
          </a:xfrm>
          <a:prstGeom prst="rect">
            <a:avLst/>
          </a:prstGeom>
          <a:solidFill>
            <a:srgbClr val="FFC000"/>
          </a:solidFill>
          <a:effectLst>
            <a:softEdge rad="127000"/>
          </a:effectLst>
        </p:spPr>
        <p:txBody>
          <a:bodyPr wrap="square">
            <a:spAutoFit/>
          </a:bodyPr>
          <a:lstStyle/>
          <a:p>
            <a:pPr>
              <a:defRPr/>
            </a:pPr>
            <a:r>
              <a:rPr lang="en-US" altLang="zh-CN" sz="2400" dirty="0" smtClean="0"/>
              <a:t>(charming pictures / touching plots / young audience</a:t>
            </a:r>
            <a:r>
              <a:rPr kumimoji="1" lang="en-US" altLang="zh-CN" sz="2400" dirty="0" smtClean="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827584" y="4869160"/>
            <a:ext cx="6929486"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With its charming picture, touching plots and beautiful music, the movies </a:t>
            </a:r>
            <a:r>
              <a:rPr kumimoji="1" lang="en-US" altLang="zh-CN" sz="2400" b="1" i="1" dirty="0" smtClean="0">
                <a:solidFill>
                  <a:srgbClr val="FF6600"/>
                </a:solidFill>
                <a:latin typeface="Helvetica"/>
              </a:rPr>
              <a:t>struck a chord with </a:t>
            </a:r>
            <a:r>
              <a:rPr kumimoji="1" lang="en-US" altLang="zh-CN" sz="2400" dirty="0" smtClean="0">
                <a:latin typeface="Helvetica"/>
              </a:rPr>
              <a:t>the young audience.</a:t>
            </a:r>
            <a:endParaRPr kumimoji="1" lang="en-US" altLang="zh-CN" sz="2400" dirty="0">
              <a:latin typeface="Helvetica"/>
            </a:endParaRPr>
          </a:p>
        </p:txBody>
      </p:sp>
      <p:sp>
        <p:nvSpPr>
          <p:cNvPr id="16" name="TextBox 15"/>
          <p:cNvSpPr txBox="1">
            <a:spLocks noChangeArrowheads="1"/>
          </p:cNvSpPr>
          <p:nvPr/>
        </p:nvSpPr>
        <p:spPr bwMode="auto">
          <a:xfrm>
            <a:off x="5357817" y="1650673"/>
            <a:ext cx="3367083" cy="492443"/>
          </a:xfrm>
          <a:prstGeom prst="rect">
            <a:avLst/>
          </a:prstGeom>
          <a:noFill/>
          <a:ln w="9525" algn="ctr">
            <a:noFill/>
            <a:miter lim="800000"/>
            <a:headEnd/>
            <a:tailEnd/>
          </a:ln>
        </p:spPr>
        <p:txBody>
          <a:bodyPr wrap="square">
            <a:spAutoFit/>
          </a:bodyPr>
          <a:lstStyle/>
          <a:p>
            <a:pPr>
              <a:spcBef>
                <a:spcPct val="50000"/>
              </a:spcBef>
              <a:defRPr/>
            </a:pPr>
            <a:r>
              <a:rPr lang="en-US" altLang="zh-CN" sz="2600" b="1" dirty="0" smtClean="0">
                <a:latin typeface="Helvetica"/>
              </a:rPr>
              <a:t>strike a chord with</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2758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27584" y="3140968"/>
            <a:ext cx="7000924"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这部电影以它迷人的画面、动人的情节和优美的音乐在年轻观众中引起了共鸣。</a:t>
            </a:r>
            <a:endParaRPr lang="zh-CN" altLang="en-US" sz="2400" dirty="0">
              <a:latin typeface="华文行楷" pitchFamily="2" charset="-122"/>
              <a:ea typeface="华文行楷" pitchFamily="2" charset="-122"/>
            </a:endParaRPr>
          </a:p>
        </p:txBody>
      </p:sp>
      <p:sp>
        <p:nvSpPr>
          <p:cNvPr id="25" name="TextBox 24"/>
          <p:cNvSpPr txBox="1"/>
          <p:nvPr/>
        </p:nvSpPr>
        <p:spPr>
          <a:xfrm>
            <a:off x="827584" y="394466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 xmlns:p14="http://schemas.microsoft.com/office/powerpoint/2010/main"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14348" y="1676986"/>
            <a:ext cx="2630487" cy="461665"/>
          </a:xfrm>
          <a:prstGeom prst="rect">
            <a:avLst/>
          </a:prstGeom>
          <a:noFill/>
          <a:ln w="9525">
            <a:noFill/>
            <a:miter lim="800000"/>
            <a:headEnd/>
            <a:tailEnd/>
          </a:ln>
        </p:spPr>
        <p:txBody>
          <a:bodyPr>
            <a:spAutoFit/>
          </a:bodyPr>
          <a:lstStyle/>
          <a:p>
            <a:pPr>
              <a:defRPr/>
            </a:pPr>
            <a:r>
              <a:rPr lang="zh-CN" altLang="en-US" sz="2400" b="1" dirty="0" smtClean="0">
                <a:solidFill>
                  <a:srgbClr val="000000"/>
                </a:solidFill>
                <a:latin typeface="华文楷体" pitchFamily="2" charset="-122"/>
                <a:ea typeface="华文楷体" pitchFamily="2" charset="-122"/>
              </a:rPr>
              <a:t>与</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格格不入</a:t>
            </a:r>
          </a:p>
        </p:txBody>
      </p:sp>
      <p:sp>
        <p:nvSpPr>
          <p:cNvPr id="14" name="TextBox 8"/>
          <p:cNvSpPr txBox="1">
            <a:spLocks noChangeArrowheads="1"/>
          </p:cNvSpPr>
          <p:nvPr/>
        </p:nvSpPr>
        <p:spPr bwMode="auto">
          <a:xfrm>
            <a:off x="1036610" y="4974267"/>
            <a:ext cx="6986635"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Out of our expectation, what he said and did in the public that day </a:t>
            </a:r>
            <a:r>
              <a:rPr kumimoji="1" lang="en-US" altLang="zh-CN" sz="2400" b="1" i="1" dirty="0" smtClean="0">
                <a:solidFill>
                  <a:srgbClr val="FF6600"/>
                </a:solidFill>
                <a:latin typeface="Helvetica"/>
              </a:rPr>
              <a:t>ran against the grains </a:t>
            </a:r>
            <a:r>
              <a:rPr kumimoji="1" lang="en-US" altLang="zh-CN" sz="2400" dirty="0" smtClean="0">
                <a:latin typeface="Helvetica"/>
              </a:rPr>
              <a:t>of his social status indeed. </a:t>
            </a:r>
            <a:endParaRPr kumimoji="1" lang="en-US" altLang="zh-CN" sz="2400" b="1" i="1" dirty="0">
              <a:latin typeface="Helvetica"/>
            </a:endParaRPr>
          </a:p>
        </p:txBody>
      </p:sp>
      <p:sp>
        <p:nvSpPr>
          <p:cNvPr id="16" name="TextBox 15"/>
          <p:cNvSpPr txBox="1">
            <a:spLocks noChangeArrowheads="1"/>
          </p:cNvSpPr>
          <p:nvPr/>
        </p:nvSpPr>
        <p:spPr bwMode="auto">
          <a:xfrm>
            <a:off x="4286248" y="1650673"/>
            <a:ext cx="4438652"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run / go against the grains</a:t>
            </a:r>
            <a:endParaRPr lang="en-US" altLang="zh-CN" sz="2600" b="1" dirty="0">
              <a:latin typeface="Helvetica"/>
            </a:endParaRPr>
          </a:p>
        </p:txBody>
      </p:sp>
      <p:sp>
        <p:nvSpPr>
          <p:cNvPr id="2" name="TextBox 1"/>
          <p:cNvSpPr txBox="1"/>
          <p:nvPr/>
        </p:nvSpPr>
        <p:spPr>
          <a:xfrm>
            <a:off x="2786050" y="168145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036610" y="278028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36610" y="3215256"/>
            <a:ext cx="7064400"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令我们意外的是，那天在公共场合他的言行的确和他的身份格格不入。</a:t>
            </a:r>
            <a:endParaRPr lang="en-US" altLang="zh-CN" sz="2400" dirty="0">
              <a:latin typeface="华文行楷" pitchFamily="2" charset="-122"/>
              <a:ea typeface="华文行楷" pitchFamily="2" charset="-122"/>
            </a:endParaRPr>
          </a:p>
        </p:txBody>
      </p:sp>
      <p:sp>
        <p:nvSpPr>
          <p:cNvPr id="25" name="TextBox 24"/>
          <p:cNvSpPr txBox="1"/>
          <p:nvPr/>
        </p:nvSpPr>
        <p:spPr>
          <a:xfrm>
            <a:off x="1036610" y="393725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
        <p:nvSpPr>
          <p:cNvPr id="17" name="文本框 5"/>
          <p:cNvSpPr txBox="1"/>
          <p:nvPr/>
        </p:nvSpPr>
        <p:spPr>
          <a:xfrm>
            <a:off x="1036610" y="4396665"/>
            <a:ext cx="4964150" cy="461665"/>
          </a:xfrm>
          <a:prstGeom prst="rect">
            <a:avLst/>
          </a:prstGeom>
          <a:solidFill>
            <a:srgbClr val="FFC000"/>
          </a:solidFill>
          <a:effectLst>
            <a:softEdge rad="127000"/>
          </a:effectLst>
        </p:spPr>
        <p:txBody>
          <a:bodyPr wrap="square">
            <a:spAutoFit/>
          </a:bodyPr>
          <a:lstStyle/>
          <a:p>
            <a:pPr>
              <a:defRPr/>
            </a:pPr>
            <a:r>
              <a:rPr lang="en-US" altLang="zh-CN" sz="2400" dirty="0" smtClean="0"/>
              <a:t>(out of the expectation / social status)</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Tree>
    <p:extLst>
      <p:ext uri="{BB962C8B-B14F-4D97-AF65-F5344CB8AC3E}">
        <p14:creationId xmlns:p14="http://schemas.microsoft.com/office/powerpoint/2010/main" xmlns=""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85786" y="1681451"/>
            <a:ext cx="2630487" cy="461665"/>
          </a:xfrm>
          <a:prstGeom prst="rect">
            <a:avLst/>
          </a:prstGeom>
          <a:noFill/>
          <a:ln w="9525">
            <a:noFill/>
            <a:miter lim="800000"/>
            <a:headEnd/>
            <a:tailEnd/>
          </a:ln>
        </p:spPr>
        <p:txBody>
          <a:bodyPr>
            <a:spAutoFit/>
          </a:bodyPr>
          <a:lstStyle/>
          <a:p>
            <a:r>
              <a:rPr lang="zh-CN" altLang="en-US" sz="2400" b="1" dirty="0" smtClean="0">
                <a:latin typeface="华文楷体"/>
                <a:ea typeface="华文楷体"/>
                <a:cs typeface="华文楷体"/>
              </a:rPr>
              <a:t>与</a:t>
            </a:r>
            <a:r>
              <a:rPr lang="en-US" altLang="zh-CN" sz="2400" b="1" dirty="0" smtClean="0">
                <a:latin typeface="华文楷体"/>
                <a:ea typeface="华文楷体"/>
                <a:cs typeface="华文楷体"/>
              </a:rPr>
              <a:t>…</a:t>
            </a:r>
            <a:r>
              <a:rPr lang="zh-CN" altLang="en-US" sz="2400" b="1" dirty="0" smtClean="0">
                <a:latin typeface="华文楷体"/>
                <a:ea typeface="华文楷体"/>
                <a:cs typeface="华文楷体"/>
              </a:rPr>
              <a:t>不相容的</a:t>
            </a:r>
          </a:p>
        </p:txBody>
      </p:sp>
      <p:sp>
        <p:nvSpPr>
          <p:cNvPr id="13" name="文本框 5"/>
          <p:cNvSpPr txBox="1"/>
          <p:nvPr/>
        </p:nvSpPr>
        <p:spPr>
          <a:xfrm>
            <a:off x="922323" y="4320296"/>
            <a:ext cx="7143800" cy="461665"/>
          </a:xfrm>
          <a:prstGeom prst="rect">
            <a:avLst/>
          </a:prstGeom>
          <a:solidFill>
            <a:srgbClr val="FFC000"/>
          </a:solidFill>
          <a:effectLst>
            <a:softEdge rad="127000"/>
          </a:effectLst>
        </p:spPr>
        <p:txBody>
          <a:bodyPr wrap="square">
            <a:spAutoFit/>
          </a:bodyPr>
          <a:lstStyle/>
          <a:p>
            <a:pPr>
              <a:defRPr/>
            </a:pPr>
            <a:r>
              <a:rPr lang="en-US" altLang="zh-CN" sz="2400" dirty="0" smtClean="0"/>
              <a:t> anti-virus software / computer system / update system</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922323" y="4714884"/>
            <a:ext cx="6907219" cy="1421928"/>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The anti-virus software </a:t>
            </a:r>
            <a:r>
              <a:rPr kumimoji="1" lang="en-US" altLang="zh-CN" sz="2400" b="1" i="1" dirty="0" smtClean="0">
                <a:solidFill>
                  <a:srgbClr val="FF6600"/>
                </a:solidFill>
                <a:latin typeface="Helvetica"/>
              </a:rPr>
              <a:t>is incompatible with </a:t>
            </a:r>
            <a:r>
              <a:rPr kumimoji="1" lang="en-US" altLang="zh-CN" sz="2400" dirty="0" smtClean="0">
                <a:latin typeface="Helvetica"/>
              </a:rPr>
              <a:t>your computer system, so you have to get your system updated.</a:t>
            </a:r>
            <a:endParaRPr kumimoji="1" lang="en-US" altLang="zh-CN" sz="2400" dirty="0">
              <a:latin typeface="Helvetica"/>
            </a:endParaRPr>
          </a:p>
        </p:txBody>
      </p:sp>
      <p:sp>
        <p:nvSpPr>
          <p:cNvPr id="16" name="TextBox 15"/>
          <p:cNvSpPr txBox="1">
            <a:spLocks noChangeArrowheads="1"/>
          </p:cNvSpPr>
          <p:nvPr/>
        </p:nvSpPr>
        <p:spPr bwMode="auto">
          <a:xfrm>
            <a:off x="4579926" y="1650673"/>
            <a:ext cx="4254512"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be incompatible with</a:t>
            </a:r>
            <a:endParaRPr lang="en-US" altLang="zh-CN" sz="2600" b="1" dirty="0">
              <a:latin typeface="Helvetica"/>
            </a:endParaRPr>
          </a:p>
        </p:txBody>
      </p:sp>
      <p:sp>
        <p:nvSpPr>
          <p:cNvPr id="2" name="TextBox 1"/>
          <p:cNvSpPr txBox="1"/>
          <p:nvPr/>
        </p:nvSpPr>
        <p:spPr>
          <a:xfrm>
            <a:off x="2928926" y="1685916"/>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922323"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22323" y="3132764"/>
            <a:ext cx="7143800"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这款杀毒软件与你的电脑系统不兼容，因此，你需要找人进行系统升级。</a:t>
            </a:r>
            <a:endParaRPr lang="zh-CN" altLang="en-US" sz="2400" dirty="0">
              <a:latin typeface="华文行楷" pitchFamily="2" charset="-122"/>
              <a:ea typeface="华文行楷" pitchFamily="2" charset="-122"/>
            </a:endParaRPr>
          </a:p>
        </p:txBody>
      </p:sp>
      <p:sp>
        <p:nvSpPr>
          <p:cNvPr id="25" name="TextBox 24"/>
          <p:cNvSpPr txBox="1"/>
          <p:nvPr/>
        </p:nvSpPr>
        <p:spPr>
          <a:xfrm>
            <a:off x="922323" y="3895807"/>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865183" y="1681451"/>
            <a:ext cx="2992437" cy="461665"/>
          </a:xfrm>
          <a:prstGeom prst="rect">
            <a:avLst/>
          </a:prstGeom>
          <a:noFill/>
          <a:ln w="9525">
            <a:noFill/>
            <a:miter lim="800000"/>
            <a:headEnd/>
            <a:tailEnd/>
          </a:ln>
        </p:spPr>
        <p:txBody>
          <a:bodyPr wrap="square">
            <a:spAutoFit/>
          </a:bodyPr>
          <a:lstStyle/>
          <a:p>
            <a:pPr>
              <a:defRPr/>
            </a:pPr>
            <a:r>
              <a:rPr lang="zh-CN" altLang="en-US" sz="2400" b="1" dirty="0" smtClean="0">
                <a:solidFill>
                  <a:srgbClr val="000000"/>
                </a:solidFill>
                <a:latin typeface="华文楷体" pitchFamily="2" charset="-122"/>
                <a:ea typeface="华文楷体" pitchFamily="2" charset="-122"/>
              </a:rPr>
              <a:t>安然度过</a:t>
            </a:r>
          </a:p>
        </p:txBody>
      </p:sp>
      <p:sp>
        <p:nvSpPr>
          <p:cNvPr id="13" name="文本框 5"/>
          <p:cNvSpPr txBox="1"/>
          <p:nvPr/>
        </p:nvSpPr>
        <p:spPr>
          <a:xfrm>
            <a:off x="899592" y="4396095"/>
            <a:ext cx="5315482" cy="461665"/>
          </a:xfrm>
          <a:prstGeom prst="rect">
            <a:avLst/>
          </a:prstGeom>
          <a:solidFill>
            <a:srgbClr val="FFC000"/>
          </a:solidFill>
          <a:effectLst>
            <a:softEdge rad="127000"/>
          </a:effectLst>
        </p:spPr>
        <p:txBody>
          <a:bodyPr wrap="square">
            <a:spAutoFit/>
          </a:bodyPr>
          <a:lstStyle/>
          <a:p>
            <a:pPr>
              <a:defRPr/>
            </a:pPr>
            <a:r>
              <a:rPr lang="en-US" altLang="zh-CN" sz="2400" dirty="0" smtClean="0"/>
              <a:t>(medical skill / weak beat / dying patient</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4857760"/>
            <a:ext cx="6905695"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Due to the </a:t>
            </a:r>
            <a:r>
              <a:rPr kumimoji="1" lang="en-US" altLang="zh-CN" sz="2400" dirty="0" smtClean="0">
                <a:latin typeface="Helvetica"/>
              </a:rPr>
              <a:t>doctor’s </a:t>
            </a:r>
            <a:r>
              <a:rPr kumimoji="1" lang="en-US" altLang="zh-CN" sz="2400" dirty="0" smtClean="0">
                <a:latin typeface="Helvetica"/>
              </a:rPr>
              <a:t>excellent medical skill, the dying patient with a weak beat, was lucky enough to </a:t>
            </a:r>
            <a:r>
              <a:rPr kumimoji="1" lang="en-US" altLang="zh-CN" sz="2400" b="1" i="1" dirty="0" smtClean="0">
                <a:solidFill>
                  <a:srgbClr val="FF6600"/>
                </a:solidFill>
                <a:latin typeface="Helvetica"/>
              </a:rPr>
              <a:t>come through </a:t>
            </a:r>
            <a:r>
              <a:rPr kumimoji="1" lang="en-US" altLang="zh-CN" sz="2400" dirty="0" smtClean="0">
                <a:latin typeface="Helvetica"/>
              </a:rPr>
              <a:t>the operation. </a:t>
            </a:r>
            <a:endParaRPr kumimoji="1" lang="en-US" altLang="zh-CN" sz="2400" dirty="0">
              <a:latin typeface="Helvetica"/>
            </a:endParaRPr>
          </a:p>
        </p:txBody>
      </p:sp>
      <p:sp>
        <p:nvSpPr>
          <p:cNvPr id="2" name="TextBox 1"/>
          <p:cNvSpPr txBox="1"/>
          <p:nvPr/>
        </p:nvSpPr>
        <p:spPr>
          <a:xfrm>
            <a:off x="3746500"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99592" y="3143248"/>
            <a:ext cx="7321025"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多亏了医生精湛的医术，这位生命垂危的病人心跳微弱，能够熬过手术真是幸运。</a:t>
            </a:r>
            <a:endParaRPr lang="en-US" altLang="zh-CN" sz="2400" dirty="0">
              <a:latin typeface="华文行楷" pitchFamily="2" charset="-122"/>
              <a:ea typeface="华文行楷" pitchFamily="2" charset="-122"/>
            </a:endParaRPr>
          </a:p>
        </p:txBody>
      </p:sp>
      <p:sp>
        <p:nvSpPr>
          <p:cNvPr id="25" name="TextBox 24"/>
          <p:cNvSpPr txBox="1"/>
          <p:nvPr/>
        </p:nvSpPr>
        <p:spPr>
          <a:xfrm>
            <a:off x="899592"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4" name="TextBox 7"/>
          <p:cNvSpPr txBox="1">
            <a:spLocks noChangeArrowheads="1"/>
          </p:cNvSpPr>
          <p:nvPr/>
        </p:nvSpPr>
        <p:spPr bwMode="auto">
          <a:xfrm>
            <a:off x="5940424" y="1650673"/>
            <a:ext cx="2894013" cy="492443"/>
          </a:xfrm>
          <a:prstGeom prst="rect">
            <a:avLst/>
          </a:prstGeom>
          <a:noFill/>
          <a:ln w="9525">
            <a:noFill/>
            <a:miter lim="800000"/>
            <a:headEnd/>
            <a:tailEnd/>
          </a:ln>
        </p:spPr>
        <p:txBody>
          <a:bodyPr wrap="square">
            <a:spAutoFit/>
          </a:bodyPr>
          <a:lstStyle/>
          <a:p>
            <a:pPr algn="ctr"/>
            <a:r>
              <a:rPr lang="en-US" altLang="zh-CN" sz="2600" b="1" dirty="0" smtClean="0">
                <a:latin typeface="Helvetica"/>
              </a:rPr>
              <a:t>come through</a:t>
            </a:r>
          </a:p>
        </p:txBody>
      </p:sp>
      <p:pic>
        <p:nvPicPr>
          <p:cNvPr id="22"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38120" y="2331171"/>
            <a:ext cx="8296304" cy="4521200"/>
          </a:xfrm>
          <a:prstGeom prst="rect">
            <a:avLst/>
          </a:prstGeom>
          <a:noFill/>
          <a:ln w="9525">
            <a:noFill/>
            <a:miter lim="800000"/>
            <a:headEnd/>
            <a:tailEnd/>
          </a:ln>
        </p:spPr>
      </p:pic>
      <p:sp>
        <p:nvSpPr>
          <p:cNvPr id="8" name="TextBox 7"/>
          <p:cNvSpPr txBox="1">
            <a:spLocks noChangeArrowheads="1"/>
          </p:cNvSpPr>
          <p:nvPr/>
        </p:nvSpPr>
        <p:spPr bwMode="auto">
          <a:xfrm>
            <a:off x="785786" y="1500174"/>
            <a:ext cx="2846908" cy="830997"/>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优先选择</a:t>
            </a:r>
            <a:r>
              <a:rPr lang="en-US" altLang="zh-CN" sz="2400" b="1" dirty="0" smtClean="0">
                <a:latin typeface="华文楷体"/>
                <a:ea typeface="华文楷体"/>
                <a:cs typeface="华文楷体"/>
              </a:rPr>
              <a:t>(</a:t>
            </a:r>
            <a:r>
              <a:rPr lang="zh-CN" altLang="en-US" sz="2400" b="1" dirty="0" smtClean="0">
                <a:latin typeface="华文楷体"/>
                <a:ea typeface="华文楷体"/>
                <a:cs typeface="华文楷体"/>
              </a:rPr>
              <a:t>某物</a:t>
            </a:r>
            <a:r>
              <a:rPr lang="en-US" altLang="zh-CN" sz="2400" b="1" dirty="0" smtClean="0">
                <a:latin typeface="华文楷体"/>
                <a:ea typeface="华文楷体"/>
                <a:cs typeface="华文楷体"/>
              </a:rPr>
              <a:t>)</a:t>
            </a:r>
            <a:r>
              <a:rPr lang="zh-CN" altLang="en-US" sz="2400" b="1" dirty="0" smtClean="0">
                <a:latin typeface="华文楷体"/>
                <a:ea typeface="华文楷体"/>
                <a:cs typeface="华文楷体"/>
              </a:rPr>
              <a:t>而非（另一物）</a:t>
            </a:r>
          </a:p>
        </p:txBody>
      </p:sp>
      <p:sp>
        <p:nvSpPr>
          <p:cNvPr id="13" name="文本框 5"/>
          <p:cNvSpPr txBox="1"/>
          <p:nvPr/>
        </p:nvSpPr>
        <p:spPr>
          <a:xfrm>
            <a:off x="899592" y="4423158"/>
            <a:ext cx="3386656" cy="461665"/>
          </a:xfrm>
          <a:prstGeom prst="rect">
            <a:avLst/>
          </a:prstGeom>
          <a:solidFill>
            <a:srgbClr val="FFC000"/>
          </a:solidFill>
          <a:effectLst>
            <a:softEdge rad="127000"/>
          </a:effectLst>
        </p:spPr>
        <p:txBody>
          <a:bodyPr wrap="square">
            <a:spAutoFit/>
          </a:bodyPr>
          <a:lstStyle/>
          <a:p>
            <a:pPr>
              <a:defRPr/>
            </a:pPr>
            <a:r>
              <a:rPr lang="en-US" altLang="zh-CN" sz="2400" dirty="0" smtClean="0"/>
              <a:t>(making friends / honesty</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4974267"/>
            <a:ext cx="6905695"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In making friends with other people in modern society, we </a:t>
            </a:r>
            <a:r>
              <a:rPr kumimoji="1" lang="en-US" altLang="zh-CN" sz="2400" b="1" i="1" dirty="0" smtClean="0">
                <a:solidFill>
                  <a:srgbClr val="FF6600"/>
                </a:solidFill>
                <a:latin typeface="Helvetica"/>
              </a:rPr>
              <a:t>choose </a:t>
            </a:r>
            <a:r>
              <a:rPr kumimoji="1" lang="en-US" altLang="zh-CN" sz="2400" dirty="0" smtClean="0">
                <a:latin typeface="Helvetica"/>
              </a:rPr>
              <a:t>honesty </a:t>
            </a:r>
            <a:r>
              <a:rPr kumimoji="1" lang="en-US" altLang="zh-CN" sz="2400" b="1" i="1" dirty="0" smtClean="0">
                <a:solidFill>
                  <a:srgbClr val="FF6600"/>
                </a:solidFill>
                <a:latin typeface="Helvetica"/>
              </a:rPr>
              <a:t>over </a:t>
            </a:r>
            <a:r>
              <a:rPr kumimoji="1" lang="en-US" altLang="zh-CN" sz="2400" dirty="0" smtClean="0">
                <a:latin typeface="Helvetica"/>
              </a:rPr>
              <a:t>other qualities.</a:t>
            </a:r>
            <a:endParaRPr kumimoji="1" lang="en-US" altLang="zh-CN" sz="2400" dirty="0">
              <a:latin typeface="Helvetica"/>
            </a:endParaRPr>
          </a:p>
        </p:txBody>
      </p:sp>
      <p:sp>
        <p:nvSpPr>
          <p:cNvPr id="2" name="TextBox 1"/>
          <p:cNvSpPr txBox="1"/>
          <p:nvPr/>
        </p:nvSpPr>
        <p:spPr>
          <a:xfrm>
            <a:off x="3746500" y="1500174"/>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99592" y="3290162"/>
            <a:ext cx="7321025"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在现代社会中，我们交友时更加看重诚实的品德。</a:t>
            </a:r>
            <a:endParaRPr lang="en-US" altLang="zh-CN" sz="2400" dirty="0">
              <a:latin typeface="华文行楷" pitchFamily="2" charset="-122"/>
              <a:ea typeface="华文行楷" pitchFamily="2" charset="-122"/>
            </a:endParaRPr>
          </a:p>
        </p:txBody>
      </p:sp>
      <p:sp>
        <p:nvSpPr>
          <p:cNvPr id="25" name="TextBox 24"/>
          <p:cNvSpPr txBox="1"/>
          <p:nvPr/>
        </p:nvSpPr>
        <p:spPr>
          <a:xfrm>
            <a:off x="899592" y="384127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4" name="TextBox 7"/>
          <p:cNvSpPr txBox="1">
            <a:spLocks noChangeArrowheads="1"/>
          </p:cNvSpPr>
          <p:nvPr/>
        </p:nvSpPr>
        <p:spPr bwMode="auto">
          <a:xfrm>
            <a:off x="5407025" y="1322002"/>
            <a:ext cx="3327399" cy="892552"/>
          </a:xfrm>
          <a:prstGeom prst="rect">
            <a:avLst/>
          </a:prstGeom>
          <a:noFill/>
          <a:ln w="9525">
            <a:noFill/>
            <a:miter lim="800000"/>
            <a:headEnd/>
            <a:tailEnd/>
          </a:ln>
        </p:spPr>
        <p:txBody>
          <a:bodyPr wrap="square">
            <a:spAutoFit/>
          </a:bodyPr>
          <a:lstStyle/>
          <a:p>
            <a:pPr algn="ctr"/>
            <a:r>
              <a:rPr lang="en-US" altLang="zh-CN" sz="2600" b="1" dirty="0" smtClean="0">
                <a:latin typeface="Helvetica"/>
              </a:rPr>
              <a:t>choose </a:t>
            </a:r>
            <a:r>
              <a:rPr lang="en-US" altLang="zh-CN" sz="2600" b="1" dirty="0" err="1" smtClean="0">
                <a:latin typeface="Helvetica"/>
              </a:rPr>
              <a:t>sth</a:t>
            </a:r>
            <a:r>
              <a:rPr lang="en-US" altLang="zh-CN" sz="2600" b="1" dirty="0" smtClean="0">
                <a:latin typeface="Helvetica"/>
              </a:rPr>
              <a:t>. over </a:t>
            </a:r>
            <a:r>
              <a:rPr lang="en-US" altLang="zh-CN" sz="2600" b="1" dirty="0" err="1" smtClean="0">
                <a:latin typeface="Helvetica"/>
              </a:rPr>
              <a:t>sth</a:t>
            </a:r>
            <a:r>
              <a:rPr lang="en-US" altLang="zh-CN" sz="2600" b="1" dirty="0" smtClean="0">
                <a:latin typeface="Helvetica"/>
              </a:rPr>
              <a:t>. else</a:t>
            </a:r>
          </a:p>
        </p:txBody>
      </p:sp>
      <p:pic>
        <p:nvPicPr>
          <p:cNvPr id="22"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357188" y="1936737"/>
          <a:ext cx="8501122" cy="3492527"/>
        </p:xfrm>
        <a:graphic>
          <a:graphicData uri="http://schemas.openxmlformats.org/drawingml/2006/table">
            <a:tbl>
              <a:tblPr firstRow="1" bandRow="1">
                <a:tableStyleId>{93296810-A885-4BE3-A3E7-6D5BEEA58F35}</a:tableStyleId>
              </a:tblPr>
              <a:tblGrid>
                <a:gridCol w="4857754"/>
                <a:gridCol w="3643368"/>
              </a:tblGrid>
              <a:tr h="53162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330200" marR="0" indent="-330200" algn="l" defTabSz="914400" rtl="0" eaLnBrk="1" fontAlgn="auto" latinLnBrk="0" hangingPunct="1">
                        <a:lnSpc>
                          <a:spcPct val="100000"/>
                        </a:lnSpc>
                        <a:spcBef>
                          <a:spcPct val="50000"/>
                        </a:spcBef>
                        <a:spcAft>
                          <a:spcPts val="0"/>
                        </a:spcAft>
                        <a:buClrTx/>
                        <a:buSzTx/>
                        <a:buFontTx/>
                        <a:buNone/>
                        <a:tabLst/>
                        <a:defRPr/>
                      </a:pPr>
                      <a:r>
                        <a:rPr kumimoji="1" lang="en-US" altLang="zh-CN" sz="2400" dirty="0" smtClean="0">
                          <a:latin typeface="Helvetica"/>
                        </a:rPr>
                        <a:t>1. </a:t>
                      </a:r>
                      <a:r>
                        <a:rPr kumimoji="1" lang="en-US" altLang="zh-CN" sz="2400" dirty="0" err="1" smtClean="0">
                          <a:latin typeface="Helvetica"/>
                          <a:ea typeface="华文行楷" pitchFamily="2" charset="-122"/>
                        </a:rPr>
                        <a:t>s</a:t>
                      </a:r>
                      <a:r>
                        <a:rPr lang="en-US" altLang="zh-CN" sz="2400" dirty="0" err="1" smtClean="0">
                          <a:latin typeface="Helvetica"/>
                          <a:ea typeface="华文行楷" pitchFamily="2" charset="-122"/>
                        </a:rPr>
                        <a:t>th</a:t>
                      </a:r>
                      <a:r>
                        <a:rPr lang="en-US" altLang="zh-CN" sz="2400" dirty="0" smtClean="0">
                          <a:latin typeface="Helvetica"/>
                          <a:ea typeface="华文行楷" pitchFamily="2" charset="-122"/>
                        </a:rPr>
                        <a:t>.</a:t>
                      </a:r>
                      <a:r>
                        <a:rPr lang="en-US" altLang="zh-CN" sz="2400" baseline="0" dirty="0" smtClean="0">
                          <a:latin typeface="Helvetica"/>
                          <a:ea typeface="华文行楷" pitchFamily="2" charset="-122"/>
                        </a:rPr>
                        <a:t> is now as required an attitude in </a:t>
                      </a:r>
                      <a:r>
                        <a:rPr lang="en-US" altLang="zh-CN" sz="2400" dirty="0" smtClean="0">
                          <a:latin typeface="Helvetica"/>
                          <a:ea typeface="华文行楷" pitchFamily="2" charset="-122"/>
                        </a:rPr>
                        <a:t>... </a:t>
                      </a:r>
                      <a:r>
                        <a:rPr lang="en-US" altLang="zh-CN" sz="2400" baseline="0" dirty="0" smtClean="0">
                          <a:latin typeface="Helvetica"/>
                          <a:ea typeface="华文行楷" pitchFamily="2" charset="-122"/>
                        </a:rPr>
                        <a:t>as is, say, </a:t>
                      </a:r>
                      <a:r>
                        <a:rPr lang="en-US" altLang="zh-CN" sz="2400" dirty="0" err="1" smtClean="0">
                          <a:latin typeface="Helvetica"/>
                          <a:ea typeface="华文行楷" pitchFamily="2" charset="-122"/>
                        </a:rPr>
                        <a:t>sth</a:t>
                      </a:r>
                      <a:r>
                        <a:rPr lang="en-US" altLang="zh-CN" sz="2400" dirty="0" smtClean="0">
                          <a:latin typeface="Helvetica"/>
                          <a:ea typeface="华文行楷" pitchFamily="2" charset="-122"/>
                        </a:rPr>
                        <a:t>. else</a:t>
                      </a:r>
                      <a:r>
                        <a:rPr lang="en-US" altLang="zh-CN" sz="2400" baseline="0" dirty="0" smtClean="0">
                          <a:latin typeface="Helvetica"/>
                          <a:ea typeface="华文行楷" pitchFamily="2" charset="-122"/>
                        </a:rPr>
                        <a:t> in … or …</a:t>
                      </a:r>
                      <a:endParaRPr kumimoji="1" lang="en-US" altLang="zh-CN" sz="2400" b="1" dirty="0">
                        <a:solidFill>
                          <a:schemeClr val="accent1">
                            <a:lumMod val="50000"/>
                          </a:schemeClr>
                        </a:solidFill>
                        <a:latin typeface="Helvetica"/>
                        <a:ea typeface="华文楷体" pitchFamily="2" charset="-122"/>
                      </a:endParaRPr>
                    </a:p>
                  </a:txBody>
                  <a:tcPr/>
                </a:tc>
                <a:tc>
                  <a: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用于表达比较，“说明某种态度的重要性”。</a:t>
                      </a:r>
                      <a:endParaRPr kumimoji="1" lang="en-US" altLang="zh-CN" sz="2400" kern="1200" dirty="0">
                        <a:solidFill>
                          <a:schemeClr val="dk1"/>
                        </a:solidFill>
                        <a:latin typeface="华文楷体" pitchFamily="2" charset="-122"/>
                        <a:ea typeface="华文楷体" pitchFamily="2" charset="-122"/>
                        <a:cs typeface="+mn-cs"/>
                      </a:endParaRPr>
                    </a:p>
                  </a:txBody>
                  <a:tcPr/>
                </a:tc>
              </a:tr>
              <a:tr h="869230">
                <a:tc>
                  <a:txBody>
                    <a:bodyPr/>
                    <a:lstStyle/>
                    <a:p>
                      <a:pPr marL="342900" indent="-342900">
                        <a:lnSpc>
                          <a:spcPct val="100000"/>
                        </a:lnSpc>
                      </a:pPr>
                      <a:r>
                        <a:rPr kumimoji="1" lang="en-US" altLang="zh-CN" sz="2400" kern="1200" dirty="0" smtClean="0">
                          <a:latin typeface="Helvetica"/>
                        </a:rPr>
                        <a:t>2. </a:t>
                      </a:r>
                      <a:r>
                        <a:rPr kumimoji="1" lang="en-US" altLang="zh-CN" sz="2400" kern="1200" dirty="0" err="1" smtClean="0">
                          <a:latin typeface="Helvetica"/>
                          <a:ea typeface="华文行楷" pitchFamily="2" charset="-122"/>
                        </a:rPr>
                        <a:t>s</a:t>
                      </a:r>
                      <a:r>
                        <a:rPr lang="en-US" altLang="zh-CN" sz="2400" dirty="0" err="1" smtClean="0">
                          <a:latin typeface="Helvetica"/>
                          <a:ea typeface="华文行楷" pitchFamily="2" charset="-122"/>
                        </a:rPr>
                        <a:t>th</a:t>
                      </a:r>
                      <a:r>
                        <a:rPr lang="en-US" altLang="zh-CN" sz="2400" dirty="0" smtClean="0">
                          <a:latin typeface="Helvetica"/>
                          <a:ea typeface="华文行楷" pitchFamily="2" charset="-122"/>
                        </a:rPr>
                        <a:t>.</a:t>
                      </a:r>
                      <a:r>
                        <a:rPr lang="en-US" altLang="zh-CN" sz="2400" baseline="0" dirty="0" smtClean="0">
                          <a:latin typeface="Helvetica"/>
                          <a:ea typeface="华文行楷" pitchFamily="2" charset="-122"/>
                        </a:rPr>
                        <a:t> is one founded on one’s  idea that “</a:t>
                      </a:r>
                      <a:r>
                        <a:rPr lang="en-US" altLang="zh-CN" sz="2400" dirty="0" smtClean="0">
                          <a:latin typeface="Helvetica"/>
                          <a:ea typeface="华文行楷" pitchFamily="2" charset="-122"/>
                        </a:rPr>
                        <a:t>…”</a:t>
                      </a:r>
                      <a:endParaRPr kumimoji="1" lang="zh-CN" altLang="en-US" sz="2400" b="1" kern="1200" dirty="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用于表达“某种思想或观点的理据”。</a:t>
                      </a:r>
                      <a:endParaRPr kumimoji="1" lang="zh-CN" altLang="en-US" sz="2400" kern="1200" dirty="0">
                        <a:solidFill>
                          <a:schemeClr val="dk1"/>
                        </a:solidFill>
                        <a:latin typeface="华文楷体" pitchFamily="2" charset="-122"/>
                        <a:ea typeface="华文楷体" pitchFamily="2" charset="-122"/>
                        <a:cs typeface="+mn-cs"/>
                      </a:endParaRPr>
                    </a:p>
                  </a:txBody>
                  <a:tcPr/>
                </a:tc>
              </a:tr>
              <a:tr h="902952">
                <a:tc>
                  <a:txBody>
                    <a:bodyPr/>
                    <a:lstStyle/>
                    <a:p>
                      <a:pPr marL="355600" marR="0" indent="-35560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latin typeface="Helvetica"/>
                        </a:rPr>
                        <a:t>3. </a:t>
                      </a:r>
                      <a:r>
                        <a:rPr kumimoji="1" lang="en-US" altLang="zh-CN" sz="2400" kern="1200" dirty="0" smtClean="0">
                          <a:latin typeface="Helvetica"/>
                          <a:ea typeface="华文行楷" pitchFamily="2" charset="-122"/>
                        </a:rPr>
                        <a:t>s</a:t>
                      </a:r>
                      <a:r>
                        <a:rPr lang="en-US" altLang="zh-CN" sz="2400" dirty="0" smtClean="0">
                          <a:latin typeface="Helvetica"/>
                          <a:ea typeface="华文行楷" pitchFamily="2" charset="-122"/>
                        </a:rPr>
                        <a:t>b.</a:t>
                      </a:r>
                      <a:r>
                        <a:rPr lang="en-US" altLang="zh-CN" sz="2400" baseline="0" dirty="0" smtClean="0">
                          <a:latin typeface="Helvetica"/>
                          <a:ea typeface="华文行楷" pitchFamily="2" charset="-122"/>
                        </a:rPr>
                        <a:t> should do / does </a:t>
                      </a:r>
                      <a:r>
                        <a:rPr lang="en-US" altLang="zh-CN" sz="2400" baseline="0" dirty="0" err="1" smtClean="0">
                          <a:latin typeface="Helvetica"/>
                          <a:ea typeface="华文行楷" pitchFamily="2" charset="-122"/>
                        </a:rPr>
                        <a:t>sth</a:t>
                      </a:r>
                      <a:r>
                        <a:rPr lang="en-US" altLang="zh-CN" sz="2400" baseline="0" dirty="0" smtClean="0">
                          <a:latin typeface="Helvetica"/>
                          <a:ea typeface="华文行楷" pitchFamily="2" charset="-122"/>
                        </a:rPr>
                        <a:t>. only when </a:t>
                      </a:r>
                      <a:r>
                        <a:rPr lang="en-US" altLang="zh-CN" sz="2400" dirty="0" smtClean="0">
                          <a:latin typeface="Helvetica"/>
                          <a:ea typeface="华文行楷" pitchFamily="2" charset="-122"/>
                        </a:rPr>
                        <a:t>…</a:t>
                      </a:r>
                      <a:endParaRPr kumimoji="1" lang="en-US" altLang="zh-CN" sz="2400" b="1" kern="1200" dirty="0" smtClean="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用于表达“某人做某事的必要条件”。</a:t>
                      </a:r>
                      <a:endParaRPr lang="zh-CN" altLang="en-US" b="1" dirty="0">
                        <a:solidFill>
                          <a:srgbClr val="000000"/>
                        </a:solidFill>
                        <a:latin typeface="华文楷体" pitchFamily="2" charset="-122"/>
                        <a:ea typeface="华文楷体" pitchFamily="2" charset="-122"/>
                      </a:endParaRPr>
                    </a:p>
                  </a:txBody>
                  <a:tcPr/>
                </a:tc>
              </a:tr>
            </a:tbl>
          </a:graphicData>
        </a:graphic>
      </p:graphicFrame>
      <p:pic>
        <p:nvPicPr>
          <p:cNvPr id="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 xmlns:p14="http://schemas.microsoft.com/office/powerpoint/2010/main" val="39346939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2047875"/>
            <a:ext cx="5976937" cy="1292662"/>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在上流社会，对环境的敏感就</a:t>
            </a:r>
            <a:r>
              <a:rPr lang="zh-CN" altLang="en-US" sz="2600" dirty="0" smtClean="0">
                <a:solidFill>
                  <a:srgbClr val="C00000"/>
                </a:solidFill>
                <a:latin typeface="华文行楷" pitchFamily="2" charset="-122"/>
                <a:ea typeface="华文行楷" pitchFamily="2" charset="-122"/>
              </a:rPr>
              <a:t>如同</a:t>
            </a:r>
            <a:r>
              <a:rPr lang="zh-CN" altLang="en-US" sz="2400" dirty="0" smtClean="0">
                <a:latin typeface="华文行楷" pitchFamily="2" charset="-122"/>
                <a:ea typeface="华文行楷" pitchFamily="2" charset="-122"/>
              </a:rPr>
              <a:t>信仰民主、反对整容</a:t>
            </a:r>
            <a:r>
              <a:rPr lang="zh-CN" altLang="en-US" sz="2600" dirty="0" smtClean="0">
                <a:solidFill>
                  <a:srgbClr val="C00000"/>
                </a:solidFill>
                <a:latin typeface="华文行楷" pitchFamily="2" charset="-122"/>
                <a:ea typeface="华文行楷" pitchFamily="2" charset="-122"/>
              </a:rPr>
              <a:t>一样</a:t>
            </a:r>
            <a:r>
              <a:rPr lang="zh-CN" altLang="en-US" sz="2400" dirty="0" smtClean="0">
                <a:latin typeface="华文行楷" pitchFamily="2" charset="-122"/>
                <a:ea typeface="华文行楷" pitchFamily="2" charset="-122"/>
              </a:rPr>
              <a:t>，</a:t>
            </a:r>
            <a:r>
              <a:rPr lang="zh-CN" altLang="en-US" sz="2600" dirty="0" smtClean="0">
                <a:solidFill>
                  <a:srgbClr val="C00000"/>
                </a:solidFill>
                <a:latin typeface="华文行楷" pitchFamily="2" charset="-122"/>
                <a:ea typeface="华文行楷" pitchFamily="2" charset="-122"/>
              </a:rPr>
              <a:t>是一种不可或缺的态度</a:t>
            </a:r>
            <a:r>
              <a:rPr lang="zh-CN" altLang="en-US" sz="2400" dirty="0" smtClean="0">
                <a:latin typeface="华文行楷" pitchFamily="2" charset="-122"/>
                <a:ea typeface="华文行楷" pitchFamily="2" charset="-122"/>
              </a:rPr>
              <a:t>。</a:t>
            </a:r>
            <a:endParaRPr lang="zh-CN" altLang="en-US" sz="2400" dirty="0">
              <a:latin typeface="华文行楷" pitchFamily="2" charset="-122"/>
              <a:ea typeface="华文行楷" pitchFamily="2" charset="-122"/>
            </a:endParaRPr>
          </a:p>
        </p:txBody>
      </p:sp>
      <p:sp>
        <p:nvSpPr>
          <p:cNvPr id="232451"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a:t>
            </a:r>
            <a:r>
              <a:rPr lang="zh-CN" altLang="en-US" sz="2800" b="1" dirty="0" smtClean="0">
                <a:solidFill>
                  <a:srgbClr val="C00000"/>
                </a:solidFill>
                <a:latin typeface="华文行楷" pitchFamily="2" charset="-122"/>
                <a:ea typeface="华文行楷" pitchFamily="2" charset="-122"/>
              </a:rPr>
              <a:t>文</a:t>
            </a:r>
            <a:endParaRPr lang="zh-CN" altLang="en-US" sz="2800" b="1" dirty="0">
              <a:solidFill>
                <a:srgbClr val="C00000"/>
              </a:solidFill>
              <a:latin typeface="华文行楷" pitchFamily="2" charset="-122"/>
              <a:ea typeface="华文行楷" pitchFamily="2" charset="-122"/>
            </a:endParaRPr>
          </a:p>
        </p:txBody>
      </p:sp>
      <p:sp>
        <p:nvSpPr>
          <p:cNvPr id="232452" name="TextBox 25"/>
          <p:cNvSpPr txBox="1">
            <a:spLocks noChangeArrowheads="1"/>
          </p:cNvSpPr>
          <p:nvPr/>
        </p:nvSpPr>
        <p:spPr bwMode="auto">
          <a:xfrm>
            <a:off x="1500166" y="3478217"/>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a:t>
            </a:r>
            <a:r>
              <a:rPr lang="zh-CN" altLang="en-US" sz="2800" b="1" dirty="0" smtClean="0">
                <a:solidFill>
                  <a:srgbClr val="FF6600"/>
                </a:solidFill>
                <a:latin typeface="华文行楷" pitchFamily="2" charset="-122"/>
                <a:ea typeface="华文行楷" pitchFamily="2" charset="-122"/>
              </a:rPr>
              <a:t>习</a:t>
            </a:r>
            <a:endParaRPr lang="zh-CN" altLang="en-US" sz="2800" b="1" dirty="0">
              <a:solidFill>
                <a:srgbClr val="FF6600"/>
              </a:solidFill>
              <a:latin typeface="华文行楷" pitchFamily="2" charset="-122"/>
              <a:ea typeface="华文行楷" pitchFamily="2" charset="-122"/>
            </a:endParaRPr>
          </a:p>
        </p:txBody>
      </p:sp>
      <p:cxnSp>
        <p:nvCxnSpPr>
          <p:cNvPr id="4" name="直接连接符 3"/>
          <p:cNvCxnSpPr/>
          <p:nvPr/>
        </p:nvCxnSpPr>
        <p:spPr>
          <a:xfrm>
            <a:off x="1558622" y="1928802"/>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400020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22" y="5767171"/>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
        <p:nvSpPr>
          <p:cNvPr id="11" name="矩形 10"/>
          <p:cNvSpPr>
            <a:spLocks noChangeArrowheads="1"/>
          </p:cNvSpPr>
          <p:nvPr/>
        </p:nvSpPr>
        <p:spPr bwMode="auto">
          <a:xfrm>
            <a:off x="1484334" y="4143380"/>
            <a:ext cx="6088062" cy="1569660"/>
          </a:xfrm>
          <a:prstGeom prst="rect">
            <a:avLst/>
          </a:prstGeom>
          <a:noFill/>
          <a:ln w="9525">
            <a:noFill/>
            <a:miter lim="800000"/>
            <a:headEnd/>
            <a:tailEnd/>
          </a:ln>
        </p:spPr>
        <p:txBody>
          <a:bodyPr>
            <a:spAutoFit/>
          </a:bodyPr>
          <a:lstStyle/>
          <a:p>
            <a:r>
              <a:rPr lang="en-US" altLang="zh-CN" sz="2400" dirty="0" smtClean="0">
                <a:latin typeface="Helvetica"/>
              </a:rPr>
              <a:t>Environmental sensitivity </a:t>
            </a:r>
            <a:r>
              <a:rPr lang="en-US" altLang="zh-CN" sz="2400" b="1" dirty="0" smtClean="0">
                <a:solidFill>
                  <a:srgbClr val="FF6600"/>
                </a:solidFill>
                <a:latin typeface="Helvetica"/>
              </a:rPr>
              <a:t>is now as required an attitude in </a:t>
            </a:r>
            <a:r>
              <a:rPr lang="en-US" altLang="zh-CN" sz="2400" dirty="0" smtClean="0">
                <a:latin typeface="Helvetica"/>
              </a:rPr>
              <a:t>polite society </a:t>
            </a:r>
            <a:r>
              <a:rPr lang="en-US" altLang="zh-CN" sz="2400" b="1" dirty="0" smtClean="0">
                <a:solidFill>
                  <a:srgbClr val="FF6600"/>
                </a:solidFill>
                <a:latin typeface="Helvetica"/>
              </a:rPr>
              <a:t>as is, say, </a:t>
            </a:r>
            <a:r>
              <a:rPr lang="en-US" altLang="zh-CN" sz="2400" dirty="0" smtClean="0">
                <a:latin typeface="Helvetica"/>
              </a:rPr>
              <a:t>belief</a:t>
            </a:r>
            <a:r>
              <a:rPr lang="en-US" altLang="zh-CN" sz="2400" b="1" dirty="0" smtClean="0">
                <a:solidFill>
                  <a:srgbClr val="FF6600"/>
                </a:solidFill>
                <a:latin typeface="Helvetica"/>
              </a:rPr>
              <a:t> in </a:t>
            </a:r>
            <a:r>
              <a:rPr lang="en-US" altLang="zh-CN" sz="2400" dirty="0" smtClean="0">
                <a:latin typeface="Helvetica"/>
              </a:rPr>
              <a:t>democracy </a:t>
            </a:r>
            <a:r>
              <a:rPr lang="en-US" altLang="zh-CN" sz="2400" b="1" dirty="0" smtClean="0">
                <a:solidFill>
                  <a:srgbClr val="FF6600"/>
                </a:solidFill>
                <a:latin typeface="Helvetica"/>
              </a:rPr>
              <a:t>or </a:t>
            </a:r>
            <a:r>
              <a:rPr lang="en-US" altLang="zh-CN" sz="2400" dirty="0" smtClean="0">
                <a:latin typeface="Helvetica"/>
              </a:rPr>
              <a:t>disapproval of plastic surgery. </a:t>
            </a:r>
            <a:endParaRPr lang="en-US" altLang="zh-CN" sz="2400" dirty="0">
              <a:latin typeface="Helvetica"/>
            </a:endParaRPr>
          </a:p>
        </p:txBody>
      </p:sp>
    </p:spTree>
    <p:extLst>
      <p:ext uri="{BB962C8B-B14F-4D97-AF65-F5344CB8AC3E}">
        <p14:creationId xmlns:p14="http://schemas.microsoft.com/office/powerpoint/2010/main" xmlns=""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810478"/>
          </a:xfrm>
          <a:prstGeom prst="rect">
            <a:avLst/>
          </a:prstGeom>
          <a:noFill/>
          <a:ln w="9525">
            <a:noFill/>
            <a:miter lim="800000"/>
            <a:headEnd/>
            <a:tailEnd/>
          </a:ln>
        </p:spPr>
        <p:txBody>
          <a:bodyPr>
            <a:spAutoFit/>
          </a:bodyPr>
          <a:lstStyle/>
          <a:p>
            <a:pPr>
              <a:lnSpc>
                <a:spcPts val="2800"/>
              </a:lnSpc>
            </a:pPr>
            <a:r>
              <a:rPr lang="en-US" altLang="zh-CN" sz="2600" dirty="0" err="1" smtClean="0">
                <a:solidFill>
                  <a:prstClr val="black"/>
                </a:solidFill>
                <a:latin typeface="Helvetica"/>
                <a:ea typeface="华文行楷" pitchFamily="2" charset="-122"/>
              </a:rPr>
              <a:t>sth</a:t>
            </a:r>
            <a:r>
              <a:rPr lang="en-US" altLang="zh-CN" sz="2600" dirty="0" smtClean="0">
                <a:solidFill>
                  <a:prstClr val="black"/>
                </a:solidFill>
                <a:latin typeface="Helvetica"/>
                <a:ea typeface="华文行楷" pitchFamily="2" charset="-122"/>
              </a:rPr>
              <a:t>. is now as required an attitude in ... as is, say,  </a:t>
            </a:r>
            <a:r>
              <a:rPr lang="en-US" altLang="zh-CN" sz="2600" dirty="0" err="1" smtClean="0">
                <a:solidFill>
                  <a:prstClr val="black"/>
                </a:solidFill>
                <a:latin typeface="Helvetica"/>
                <a:ea typeface="华文行楷" pitchFamily="2" charset="-122"/>
              </a:rPr>
              <a:t>sth</a:t>
            </a:r>
            <a:r>
              <a:rPr lang="en-US" altLang="zh-CN" sz="2600" dirty="0" smtClean="0">
                <a:solidFill>
                  <a:prstClr val="black"/>
                </a:solidFill>
                <a:latin typeface="Helvetica"/>
                <a:ea typeface="华文行楷" pitchFamily="2" charset="-122"/>
              </a:rPr>
              <a:t>. else in … or …</a:t>
            </a: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321468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904406"/>
            <a:ext cx="6088062" cy="828368"/>
          </a:xfrm>
          <a:prstGeom prst="rect">
            <a:avLst/>
          </a:prstGeom>
          <a:noFill/>
          <a:ln w="9525">
            <a:noFill/>
            <a:miter lim="800000"/>
            <a:headEnd/>
            <a:tailEnd/>
          </a:ln>
        </p:spPr>
        <p:txBody>
          <a:bodyPr wrap="square">
            <a:spAutoFit/>
          </a:bodyPr>
          <a:lstStyle/>
          <a:p>
            <a:pPr>
              <a:lnSpc>
                <a:spcPts val="2800"/>
              </a:lnSpc>
              <a:spcBef>
                <a:spcPct val="50000"/>
              </a:spcBef>
            </a:pPr>
            <a:r>
              <a:rPr kumimoji="1" lang="zh-CN" altLang="en-US" sz="2800" dirty="0" smtClean="0">
                <a:solidFill>
                  <a:schemeClr val="dk1"/>
                </a:solidFill>
                <a:latin typeface="华文楷体" pitchFamily="2" charset="-122"/>
                <a:ea typeface="华文楷体" pitchFamily="2" charset="-122"/>
              </a:rPr>
              <a:t>用于表达比较，</a:t>
            </a:r>
            <a:r>
              <a:rPr kumimoji="1" lang="zh-CN" altLang="en-US" sz="2800" dirty="0" smtClean="0">
                <a:latin typeface="华文楷体" pitchFamily="2" charset="-122"/>
                <a:ea typeface="华文楷体" pitchFamily="2" charset="-122"/>
              </a:rPr>
              <a:t> </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说明某种态度的重要性</a:t>
            </a:r>
            <a:r>
              <a:rPr lang="zh-CN" altLang="en-US" sz="2600" dirty="0" smtClean="0">
                <a:latin typeface="华文行楷" pitchFamily="2" charset="-122"/>
                <a:ea typeface="华文行楷" pitchFamily="2" charset="-122"/>
              </a:rPr>
              <a:t>”</a:t>
            </a:r>
            <a:r>
              <a:rPr kumimoji="1" lang="zh-CN" altLang="en-US" sz="2800" dirty="0" smtClean="0">
                <a:latin typeface="华文楷体" pitchFamily="2" charset="-122"/>
                <a:ea typeface="华文楷体" pitchFamily="2" charset="-122"/>
              </a:rPr>
              <a:t>。</a:t>
            </a:r>
            <a:endParaRPr kumimoji="1" lang="en-US" altLang="zh-CN" sz="2800" dirty="0" smtClean="0">
              <a:latin typeface="华文楷体" pitchFamily="2" charset="-122"/>
              <a:ea typeface="华文楷体" pitchFamily="2" charset="-122"/>
            </a:endParaRPr>
          </a:p>
        </p:txBody>
      </p:sp>
      <p:cxnSp>
        <p:nvCxnSpPr>
          <p:cNvPr id="4" name="直接连接符 3"/>
          <p:cNvCxnSpPr/>
          <p:nvPr/>
        </p:nvCxnSpPr>
        <p:spPr>
          <a:xfrm>
            <a:off x="1621299"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a:t>
            </a:r>
            <a:r>
              <a:rPr lang="zh-CN" altLang="en-US" b="1" dirty="0" smtClean="0"/>
              <a:t>应用</a:t>
            </a:r>
            <a:endParaRPr lang="zh-CN" altLang="en-US" sz="1800" b="1" dirty="0"/>
          </a:p>
        </p:txBody>
      </p:sp>
      <p:pic>
        <p:nvPicPr>
          <p:cNvPr id="20" name="Picture 2" descr="H:\2015年修改\图片14.jpg"/>
          <p:cNvPicPr>
            <a:picLocks noChangeAspect="1" noChangeArrowheads="1"/>
          </p:cNvPicPr>
          <p:nvPr/>
        </p:nvPicPr>
        <p:blipFill>
          <a:blip r:embed="rId4"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280" t="15609"/>
          <a:stretch/>
        </p:blipFill>
        <p:spPr bwMode="auto">
          <a:xfrm>
            <a:off x="857224" y="1484784"/>
            <a:ext cx="7744854" cy="5373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403648" y="4035836"/>
            <a:ext cx="5382930" cy="461665"/>
          </a:xfrm>
          <a:prstGeom prst="rect">
            <a:avLst/>
          </a:prstGeom>
          <a:solidFill>
            <a:srgbClr val="FFC000"/>
          </a:solidFill>
          <a:effectLst>
            <a:softEdge rad="127000"/>
          </a:effectLst>
        </p:spPr>
        <p:txBody>
          <a:bodyPr wrap="square" rtlCol="0">
            <a:spAutoFit/>
          </a:bodyPr>
          <a:lstStyle/>
          <a:p>
            <a:r>
              <a:rPr lang="en-US" altLang="zh-CN" sz="2400" dirty="0" smtClean="0"/>
              <a:t>(cultural awareness /</a:t>
            </a:r>
            <a:r>
              <a:rPr lang="en-US" sz="2400" dirty="0" smtClean="0"/>
              <a:t> time-consciousness</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197882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403648" y="2465468"/>
            <a:ext cx="6515850" cy="1772793"/>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在跨文化交际中，文化意识就如同约会时守时、社交时礼貌一样，是一种不可或缺的态度。</a:t>
            </a:r>
          </a:p>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a:t>
            </a:r>
            <a:endParaRPr lang="en-US" altLang="zh-CN" sz="2400" dirty="0" smtClean="0">
              <a:latin typeface="华文行楷" pitchFamily="2" charset="-122"/>
              <a:ea typeface="华文行楷" pitchFamily="2" charset="-122"/>
            </a:endParaRPr>
          </a:p>
        </p:txBody>
      </p:sp>
      <p:sp>
        <p:nvSpPr>
          <p:cNvPr id="25" name="TextBox 24"/>
          <p:cNvSpPr txBox="1"/>
          <p:nvPr/>
        </p:nvSpPr>
        <p:spPr>
          <a:xfrm>
            <a:off x="1403648" y="354919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403648" y="4509120"/>
            <a:ext cx="6768752" cy="1528624"/>
          </a:xfrm>
          <a:prstGeom prst="rect">
            <a:avLst/>
          </a:prstGeom>
          <a:noFill/>
          <a:ln w="9525">
            <a:noFill/>
            <a:miter lim="800000"/>
            <a:headEnd/>
            <a:tailEnd/>
          </a:ln>
        </p:spPr>
        <p:txBody>
          <a:bodyPr wrap="square">
            <a:spAutoFit/>
          </a:bodyPr>
          <a:lstStyle/>
          <a:p>
            <a:pPr>
              <a:lnSpc>
                <a:spcPts val="2800"/>
              </a:lnSpc>
              <a:spcBef>
                <a:spcPct val="50000"/>
              </a:spcBef>
            </a:pPr>
            <a:r>
              <a:rPr kumimoji="1" lang="en-US" altLang="zh-CN" sz="2400" dirty="0" smtClean="0">
                <a:latin typeface="Helvetica"/>
              </a:rPr>
              <a:t>Cultural awareness </a:t>
            </a:r>
            <a:r>
              <a:rPr kumimoji="1" lang="en-US" altLang="zh-CN" sz="2400" i="1" dirty="0" smtClean="0">
                <a:solidFill>
                  <a:srgbClr val="FF0000"/>
                </a:solidFill>
                <a:latin typeface="Helvetica"/>
              </a:rPr>
              <a:t>is now as required an attitude in</a:t>
            </a:r>
            <a:r>
              <a:rPr kumimoji="1" lang="en-US" altLang="zh-CN" sz="2400" dirty="0" smtClean="0">
                <a:latin typeface="Helvetica"/>
              </a:rPr>
              <a:t> cross-cultural communication </a:t>
            </a:r>
            <a:r>
              <a:rPr kumimoji="1" lang="en-US" altLang="zh-CN" sz="2400" i="1" dirty="0" smtClean="0">
                <a:solidFill>
                  <a:srgbClr val="FF0000"/>
                </a:solidFill>
                <a:latin typeface="Helvetica"/>
              </a:rPr>
              <a:t>as is, say,</a:t>
            </a:r>
            <a:r>
              <a:rPr kumimoji="1" lang="en-US" altLang="zh-CN" sz="2400" dirty="0" smtClean="0">
                <a:latin typeface="Helvetica"/>
              </a:rPr>
              <a:t> time-consciousness in keeping appointment or politeness in social exchanges.</a:t>
            </a:r>
          </a:p>
        </p:txBody>
      </p:sp>
      <p:pic>
        <p:nvPicPr>
          <p:cNvPr id="19" name="Picture 2" descr="H:\2015年修改\图片14.jpg"/>
          <p:cNvPicPr>
            <a:picLocks noChangeAspect="1" noChangeArrowheads="1"/>
          </p:cNvPicPr>
          <p:nvPr/>
        </p:nvPicPr>
        <p:blipFill>
          <a:blip r:embed="rId4" cstate="print"/>
          <a:srcRect/>
          <a:stretch>
            <a:fillRect/>
          </a:stretch>
        </p:blipFill>
        <p:spPr bwMode="auto">
          <a:xfrm>
            <a:off x="-32" y="-24"/>
            <a:ext cx="7229475" cy="1163637"/>
          </a:xfrm>
          <a:prstGeom prst="rect">
            <a:avLst/>
          </a:prstGeom>
          <a:noFill/>
        </p:spPr>
      </p:pic>
    </p:spTree>
    <p:extLst>
      <p:ext uri="{BB962C8B-B14F-4D97-AF65-F5344CB8AC3E}">
        <p14:creationId xmlns="" xmlns:p14="http://schemas.microsoft.com/office/powerpoint/2010/main" val="35006057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48210" y="2071678"/>
            <a:ext cx="5976937" cy="892552"/>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非感情用事的环保主义</a:t>
            </a:r>
            <a:r>
              <a:rPr lang="zh-CN" altLang="en-US" sz="2600" dirty="0" smtClean="0">
                <a:solidFill>
                  <a:srgbClr val="C00000"/>
                </a:solidFill>
                <a:latin typeface="华文行楷" pitchFamily="2" charset="-122"/>
                <a:ea typeface="华文行楷" pitchFamily="2" charset="-122"/>
              </a:rPr>
              <a:t>是建立在</a:t>
            </a:r>
            <a:r>
              <a:rPr lang="zh-CN" altLang="en-US" sz="2400" dirty="0" smtClean="0">
                <a:latin typeface="华文行楷" pitchFamily="2" charset="-122"/>
                <a:ea typeface="华文行楷" pitchFamily="2" charset="-122"/>
              </a:rPr>
              <a:t>普罗泰哥拉的格言“人是万物的尺度”</a:t>
            </a:r>
            <a:r>
              <a:rPr lang="zh-CN" altLang="en-US" sz="2600" dirty="0" smtClean="0">
                <a:solidFill>
                  <a:srgbClr val="C00000"/>
                </a:solidFill>
                <a:latin typeface="华文行楷" pitchFamily="2" charset="-122"/>
                <a:ea typeface="华文行楷" pitchFamily="2" charset="-122"/>
              </a:rPr>
              <a:t>的基础上的</a:t>
            </a:r>
            <a:r>
              <a:rPr lang="zh-CN" altLang="en-US" sz="2400" dirty="0" smtClean="0">
                <a:latin typeface="华文行楷" pitchFamily="2" charset="-122"/>
                <a:ea typeface="华文行楷" pitchFamily="2" charset="-122"/>
              </a:rPr>
              <a:t>。</a:t>
            </a:r>
            <a:endParaRPr lang="zh-CN" altLang="en-US" sz="2400" dirty="0">
              <a:latin typeface="华文行楷" pitchFamily="2" charset="-122"/>
              <a:ea typeface="华文行楷" pitchFamily="2" charset="-122"/>
            </a:endParaRPr>
          </a:p>
        </p:txBody>
      </p:sp>
      <p:sp>
        <p:nvSpPr>
          <p:cNvPr id="240643" name="TextBox 4"/>
          <p:cNvSpPr txBox="1">
            <a:spLocks noChangeArrowheads="1"/>
          </p:cNvSpPr>
          <p:nvPr/>
        </p:nvSpPr>
        <p:spPr bwMode="auto">
          <a:xfrm>
            <a:off x="1538288" y="1357298"/>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326675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3884855"/>
            <a:ext cx="6239321" cy="1200329"/>
          </a:xfrm>
          <a:prstGeom prst="rect">
            <a:avLst/>
          </a:prstGeom>
          <a:noFill/>
          <a:ln w="9525">
            <a:noFill/>
            <a:miter lim="800000"/>
            <a:headEnd/>
            <a:tailEnd/>
          </a:ln>
        </p:spPr>
        <p:txBody>
          <a:bodyPr wrap="square">
            <a:spAutoFit/>
          </a:bodyPr>
          <a:lstStyle/>
          <a:p>
            <a:r>
              <a:rPr lang="en-US" altLang="zh-CN" sz="2400" dirty="0" smtClean="0">
                <a:latin typeface="Helvetica"/>
              </a:rPr>
              <a:t>A non-sentimental environmentalism </a:t>
            </a:r>
            <a:r>
              <a:rPr lang="en-US" altLang="zh-CN" sz="2400" b="1" dirty="0" smtClean="0">
                <a:solidFill>
                  <a:srgbClr val="FF6600"/>
                </a:solidFill>
                <a:latin typeface="Helvetica"/>
              </a:rPr>
              <a:t>is one founded on </a:t>
            </a:r>
            <a:r>
              <a:rPr lang="en-US" altLang="zh-CN" sz="2400" dirty="0" smtClean="0">
                <a:latin typeface="Helvetica"/>
              </a:rPr>
              <a:t>Protagoras’s</a:t>
            </a:r>
            <a:r>
              <a:rPr lang="en-US" altLang="zh-CN" sz="2400" b="1" dirty="0" smtClean="0">
                <a:solidFill>
                  <a:srgbClr val="FF6600"/>
                </a:solidFill>
                <a:latin typeface="Helvetica"/>
              </a:rPr>
              <a:t> idea that </a:t>
            </a:r>
            <a:r>
              <a:rPr lang="en-US" altLang="zh-CN" sz="2400" dirty="0" smtClean="0">
                <a:latin typeface="Helvetica"/>
              </a:rPr>
              <a:t>“Man </a:t>
            </a:r>
          </a:p>
          <a:p>
            <a:r>
              <a:rPr lang="en-US" altLang="zh-CN" sz="2400" dirty="0" smtClean="0">
                <a:latin typeface="Helvetica"/>
              </a:rPr>
              <a:t>is the measure of all things.”     </a:t>
            </a:r>
            <a:endParaRPr lang="en-US" altLang="zh-CN" sz="2400" dirty="0">
              <a:latin typeface="Helvetica"/>
            </a:endParaRPr>
          </a:p>
        </p:txBody>
      </p:sp>
      <p:cxnSp>
        <p:nvCxnSpPr>
          <p:cNvPr id="4" name="直接连接符 3"/>
          <p:cNvCxnSpPr/>
          <p:nvPr/>
        </p:nvCxnSpPr>
        <p:spPr>
          <a:xfrm>
            <a:off x="1558622" y="184482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170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628400" y="2357430"/>
            <a:ext cx="6072230" cy="3899442"/>
            <a:chOff x="1857356" y="2118456"/>
            <a:chExt cx="5935844" cy="4177974"/>
          </a:xfrm>
        </p:grpSpPr>
        <p:pic>
          <p:nvPicPr>
            <p:cNvPr id="17" name="图片 16" descr="11.jpg"/>
            <p:cNvPicPr>
              <a:picLocks noChangeAspect="1"/>
            </p:cNvPicPr>
            <p:nvPr/>
          </p:nvPicPr>
          <p:blipFill>
            <a:blip r:embed="rId3" cstate="print"/>
            <a:srcRect b="5282"/>
            <a:stretch>
              <a:fillRect/>
            </a:stretch>
          </p:blipFill>
          <p:spPr>
            <a:xfrm>
              <a:off x="1857356" y="2118456"/>
              <a:ext cx="2857520" cy="1917149"/>
            </a:xfrm>
            <a:prstGeom prst="rect">
              <a:avLst/>
            </a:prstGeom>
            <a:ln>
              <a:noFill/>
            </a:ln>
            <a:effectLst>
              <a:outerShdw blurRad="292100" dist="139700" dir="2700000" algn="tl" rotWithShape="0">
                <a:srgbClr val="333333">
                  <a:alpha val="65000"/>
                </a:srgbClr>
              </a:outerShdw>
            </a:effectLst>
          </p:spPr>
        </p:pic>
        <p:pic>
          <p:nvPicPr>
            <p:cNvPr id="22" name="图片 21" descr="12.jpg"/>
            <p:cNvPicPr>
              <a:picLocks noChangeAspect="1"/>
            </p:cNvPicPr>
            <p:nvPr/>
          </p:nvPicPr>
          <p:blipFill>
            <a:blip r:embed="rId4" cstate="print"/>
            <a:srcRect b="5282"/>
            <a:stretch>
              <a:fillRect/>
            </a:stretch>
          </p:blipFill>
          <p:spPr>
            <a:xfrm>
              <a:off x="4929210" y="2118456"/>
              <a:ext cx="2863990" cy="1917149"/>
            </a:xfrm>
            <a:prstGeom prst="rect">
              <a:avLst/>
            </a:prstGeom>
            <a:ln>
              <a:noFill/>
            </a:ln>
            <a:effectLst>
              <a:outerShdw blurRad="292100" dist="139700" dir="2700000" algn="tl" rotWithShape="0">
                <a:srgbClr val="333333">
                  <a:alpha val="65000"/>
                </a:srgbClr>
              </a:outerShdw>
            </a:effectLst>
          </p:spPr>
        </p:pic>
        <p:pic>
          <p:nvPicPr>
            <p:cNvPr id="23" name="图片 22" descr="13.jpg"/>
            <p:cNvPicPr>
              <a:picLocks noChangeAspect="1"/>
            </p:cNvPicPr>
            <p:nvPr/>
          </p:nvPicPr>
          <p:blipFill>
            <a:blip r:embed="rId5" cstate="print"/>
            <a:srcRect b="5157"/>
            <a:stretch>
              <a:fillRect/>
            </a:stretch>
          </p:blipFill>
          <p:spPr>
            <a:xfrm>
              <a:off x="1857356" y="4304474"/>
              <a:ext cx="2857520" cy="1991956"/>
            </a:xfrm>
            <a:prstGeom prst="rect">
              <a:avLst/>
            </a:prstGeom>
            <a:ln>
              <a:noFill/>
            </a:ln>
            <a:effectLst>
              <a:outerShdw blurRad="292100" dist="139700" dir="2700000" algn="tl" rotWithShape="0">
                <a:srgbClr val="333333">
                  <a:alpha val="65000"/>
                </a:srgbClr>
              </a:outerShdw>
            </a:effectLst>
          </p:spPr>
        </p:pic>
        <p:pic>
          <p:nvPicPr>
            <p:cNvPr id="25" name="图片 24" descr="14.jpg"/>
            <p:cNvPicPr>
              <a:picLocks noChangeAspect="1"/>
            </p:cNvPicPr>
            <p:nvPr/>
          </p:nvPicPr>
          <p:blipFill>
            <a:blip r:embed="rId6" cstate="print"/>
            <a:srcRect b="5157"/>
            <a:stretch>
              <a:fillRect/>
            </a:stretch>
          </p:blipFill>
          <p:spPr>
            <a:xfrm>
              <a:off x="4929209" y="4304476"/>
              <a:ext cx="2863991" cy="1991954"/>
            </a:xfrm>
            <a:prstGeom prst="rect">
              <a:avLst/>
            </a:prstGeom>
            <a:ln>
              <a:noFill/>
            </a:ln>
            <a:effectLst>
              <a:outerShdw blurRad="292100" dist="139700" dir="2700000" algn="tl" rotWithShape="0">
                <a:srgbClr val="333333">
                  <a:alpha val="65000"/>
                </a:srgbClr>
              </a:outerShdw>
            </a:effectLst>
          </p:spPr>
        </p:pic>
      </p:grpSp>
      <p:grpSp>
        <p:nvGrpSpPr>
          <p:cNvPr id="18" name="Group 14"/>
          <p:cNvGrpSpPr/>
          <p:nvPr/>
        </p:nvGrpSpPr>
        <p:grpSpPr>
          <a:xfrm>
            <a:off x="0" y="0"/>
            <a:ext cx="8834438" cy="1198563"/>
            <a:chOff x="0" y="0"/>
            <a:chExt cx="8834438" cy="1198563"/>
          </a:xfrm>
        </p:grpSpPr>
        <p:pic>
          <p:nvPicPr>
            <p:cNvPr id="19" name="Picture 9"/>
            <p:cNvPicPr>
              <a:picLocks noChangeAspect="1" noChangeArrowheads="1"/>
            </p:cNvPicPr>
            <p:nvPr/>
          </p:nvPicPr>
          <p:blipFill>
            <a:blip r:embed="rId7" cstate="print"/>
            <a:srcRect/>
            <a:stretch>
              <a:fillRect/>
            </a:stretch>
          </p:blipFill>
          <p:spPr bwMode="auto">
            <a:xfrm>
              <a:off x="0" y="0"/>
              <a:ext cx="3348038" cy="1198563"/>
            </a:xfrm>
            <a:prstGeom prst="rect">
              <a:avLst/>
            </a:prstGeom>
            <a:noFill/>
            <a:ln w="9525">
              <a:noFill/>
              <a:miter lim="800000"/>
              <a:headEnd/>
              <a:tailEnd/>
            </a:ln>
          </p:spPr>
        </p:pic>
        <p:sp>
          <p:nvSpPr>
            <p:cNvPr id="20" name="TextBox 19"/>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1"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grpSp>
        <p:nvGrpSpPr>
          <p:cNvPr id="28" name="组合 27"/>
          <p:cNvGrpSpPr/>
          <p:nvPr/>
        </p:nvGrpSpPr>
        <p:grpSpPr>
          <a:xfrm>
            <a:off x="171826" y="1872038"/>
            <a:ext cx="8257826" cy="3485788"/>
            <a:chOff x="171826" y="1872038"/>
            <a:chExt cx="8257826" cy="3485788"/>
          </a:xfrm>
        </p:grpSpPr>
        <p:pic>
          <p:nvPicPr>
            <p:cNvPr id="35" name="Picture 3"/>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71826" y="1872038"/>
              <a:ext cx="1456574" cy="1342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6" name="TextBox 35">
              <a:hlinkClick r:id="rId9" action="ppaction://hlinksldjump"/>
            </p:cNvPr>
            <p:cNvSpPr txBox="1"/>
            <p:nvPr/>
          </p:nvSpPr>
          <p:spPr>
            <a:xfrm>
              <a:off x="497984" y="235743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nvGrpSpPr>
            <p:cNvPr id="27" name="组合 26"/>
            <p:cNvGrpSpPr/>
            <p:nvPr/>
          </p:nvGrpSpPr>
          <p:grpSpPr>
            <a:xfrm>
              <a:off x="1071537" y="2357430"/>
              <a:ext cx="7358115" cy="3000396"/>
              <a:chOff x="1071537" y="2357430"/>
              <a:chExt cx="7358115" cy="3894131"/>
            </a:xfrm>
          </p:grpSpPr>
          <p:sp>
            <p:nvSpPr>
              <p:cNvPr id="26" name="圆角矩形 5"/>
              <p:cNvSpPr/>
              <p:nvPr/>
            </p:nvSpPr>
            <p:spPr>
              <a:xfrm>
                <a:off x="1071537" y="2357430"/>
                <a:ext cx="7358115" cy="389413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571604" y="2830543"/>
                <a:ext cx="6429420" cy="2995910"/>
              </a:xfrm>
              <a:prstGeom prst="rect">
                <a:avLst/>
              </a:prstGeom>
            </p:spPr>
            <p:txBody>
              <a:bodyPr wrap="square">
                <a:spAutoFit/>
              </a:bodyPr>
              <a:lstStyle/>
              <a:p>
                <a:r>
                  <a:rPr lang="en-US" altLang="zh-CN" sz="2400" dirty="0" smtClean="0">
                    <a:solidFill>
                      <a:prstClr val="black"/>
                    </a:solidFill>
                    <a:latin typeface="Helvetica" pitchFamily="2" charset="0"/>
                  </a:rPr>
                  <a:t>These pictures remind us more of the environmental problems we human beings are encountered with at present, including air pollution (hazy weather), water pollution, deforestation, wild animals extinction and so on.</a:t>
                </a:r>
                <a:endParaRPr lang="zh-CN" altLang="en-US" sz="2400" dirty="0" smtClean="0">
                  <a:solidFill>
                    <a:prstClr val="black"/>
                  </a:solidFill>
                  <a:latin typeface="Helvetica" pitchFamily="2" charset="0"/>
                </a:endParaRPr>
              </a:p>
            </p:txBody>
          </p:sp>
        </p:grpSp>
      </p:grpSp>
      <p:sp>
        <p:nvSpPr>
          <p:cNvPr id="15" name="TextBox 14"/>
          <p:cNvSpPr txBox="1"/>
          <p:nvPr/>
        </p:nvSpPr>
        <p:spPr>
          <a:xfrm>
            <a:off x="831036" y="1214422"/>
            <a:ext cx="8133452" cy="937949"/>
          </a:xfrm>
          <a:prstGeom prst="rect">
            <a:avLst/>
          </a:prstGeom>
          <a:noFill/>
        </p:spPr>
        <p:txBody>
          <a:bodyPr wrap="square" rtlCol="0">
            <a:spAutoFit/>
          </a:bodyPr>
          <a:lstStyle/>
          <a:p>
            <a:pPr marL="406400" indent="-406400" eaLnBrk="0" hangingPunct="0">
              <a:lnSpc>
                <a:spcPct val="120000"/>
              </a:lnSpc>
            </a:pPr>
            <a:r>
              <a:rPr lang="en-US" altLang="zh-CN" sz="2400" dirty="0" smtClean="0">
                <a:latin typeface="Helvetica" pitchFamily="34" charset="0"/>
                <a:ea typeface="Cambria Math" pitchFamily="-112" charset="0"/>
                <a:cs typeface="Arial" pitchFamily="-112" charset="0"/>
              </a:rPr>
              <a:t>1. What do the following pictures remind you of in terms of the environmental issues?</a:t>
            </a:r>
          </a:p>
        </p:txBody>
      </p:sp>
    </p:spTree>
    <p:extLst>
      <p:ext uri="{BB962C8B-B14F-4D97-AF65-F5344CB8AC3E}">
        <p14:creationId xmlns="" xmlns:p14="http://schemas.microsoft.com/office/powerpoint/2010/main"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1000"/>
                                        <p:tgtEl>
                                          <p:spTgt spid="16"/>
                                        </p:tgtEl>
                                      </p:cBhvr>
                                    </p:animEffect>
                                  </p:childTnLst>
                                </p:cTn>
                              </p:par>
                              <p:par>
                                <p:cTn id="16" presetID="1" presetClass="exit" presetSubtype="0" fill="hold" nodeType="withEffect">
                                  <p:stCondLst>
                                    <p:cond delay="0"/>
                                  </p:stCondLst>
                                  <p:childTnLst>
                                    <p:set>
                                      <p:cBhvr>
                                        <p:cTn id="17" dur="1" fill="hold">
                                          <p:stCondLst>
                                            <p:cond delay="0"/>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451406"/>
          </a:xfrm>
          <a:prstGeom prst="rect">
            <a:avLst/>
          </a:prstGeom>
          <a:noFill/>
          <a:ln w="9525">
            <a:noFill/>
            <a:miter lim="800000"/>
            <a:headEnd/>
            <a:tailEnd/>
          </a:ln>
        </p:spPr>
        <p:txBody>
          <a:bodyPr>
            <a:spAutoFit/>
          </a:bodyPr>
          <a:lstStyle/>
          <a:p>
            <a:pPr>
              <a:lnSpc>
                <a:spcPts val="2800"/>
              </a:lnSpc>
            </a:pP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is one founded on one’s idea that “…”</a:t>
            </a: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00166" y="3931043"/>
            <a:ext cx="6088062" cy="1010533"/>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smtClean="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“某种思想或观点的理据”</a:t>
            </a:r>
            <a:r>
              <a:rPr kumimoji="1" lang="zh-CN" altLang="en-US" sz="2800" dirty="0" smtClean="0">
                <a:solidFill>
                  <a:schemeClr val="dk1"/>
                </a:solidFill>
                <a:latin typeface="华文楷体" pitchFamily="2" charset="-122"/>
                <a:ea typeface="华文楷体" pitchFamily="2" charset="-122"/>
              </a:rPr>
              <a:t>。</a:t>
            </a:r>
          </a:p>
          <a:p>
            <a:pPr>
              <a:lnSpc>
                <a:spcPts val="2800"/>
              </a:lnSpc>
              <a:spcBef>
                <a:spcPct val="50000"/>
              </a:spcBef>
            </a:pPr>
            <a:r>
              <a:rPr lang="zh-CN" altLang="en-US" sz="2600" dirty="0" smtClean="0">
                <a:solidFill>
                  <a:srgbClr val="71AE0E"/>
                </a:solidFill>
                <a:latin typeface="华文行楷" pitchFamily="2" charset="-122"/>
                <a:ea typeface="华文行楷" pitchFamily="2" charset="-122"/>
              </a:rPr>
              <a:t> </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pic>
        <p:nvPicPr>
          <p:cNvPr id="20" name="Picture 2" descr="H:\2015年修改\图片14.jpg"/>
          <p:cNvPicPr>
            <a:picLocks noChangeAspect="1" noChangeArrowheads="1"/>
          </p:cNvPicPr>
          <p:nvPr/>
        </p:nvPicPr>
        <p:blipFill>
          <a:blip r:embed="rId4"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1003610" y="1484784"/>
            <a:ext cx="7744854" cy="49446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492848" y="3997114"/>
            <a:ext cx="4365036"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anti-racism / self-evident truth </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92848" y="1987700"/>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492848" y="2480143"/>
            <a:ext cx="6515850" cy="1016817"/>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马丁路德金的反对种族主义是建立在这个不言自明的真理“人生来就平等”的基础上。</a:t>
            </a:r>
          </a:p>
        </p:txBody>
      </p:sp>
      <p:sp>
        <p:nvSpPr>
          <p:cNvPr id="25" name="TextBox 24"/>
          <p:cNvSpPr txBox="1"/>
          <p:nvPr/>
        </p:nvSpPr>
        <p:spPr>
          <a:xfrm>
            <a:off x="1492848" y="352633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492848" y="4437112"/>
            <a:ext cx="6143668" cy="1169551"/>
          </a:xfrm>
          <a:prstGeom prst="rect">
            <a:avLst/>
          </a:prstGeom>
          <a:noFill/>
          <a:ln w="9525">
            <a:noFill/>
            <a:miter lim="800000"/>
            <a:headEnd/>
            <a:tailEnd/>
          </a:ln>
        </p:spPr>
        <p:txBody>
          <a:bodyPr wrap="square">
            <a:spAutoFit/>
          </a:bodyPr>
          <a:lstStyle/>
          <a:p>
            <a:pPr>
              <a:lnSpc>
                <a:spcPts val="2800"/>
              </a:lnSpc>
              <a:spcBef>
                <a:spcPct val="50000"/>
              </a:spcBef>
              <a:defRPr/>
            </a:pPr>
            <a:r>
              <a:rPr kumimoji="1" lang="en-US" altLang="zh-CN" sz="2400" dirty="0" smtClean="0">
                <a:latin typeface="Helvetica"/>
              </a:rPr>
              <a:t>Martin Luther King’s anti-racism </a:t>
            </a:r>
            <a:r>
              <a:rPr kumimoji="1" lang="en-US" altLang="zh-CN" sz="2400" i="1" dirty="0" smtClean="0">
                <a:solidFill>
                  <a:srgbClr val="FF0000"/>
                </a:solidFill>
                <a:latin typeface="Helvetica"/>
              </a:rPr>
              <a:t>is one founded on</a:t>
            </a:r>
            <a:r>
              <a:rPr kumimoji="1" lang="en-US" altLang="zh-CN" sz="2400" dirty="0" smtClean="0">
                <a:latin typeface="Helvetica"/>
              </a:rPr>
              <a:t> the self-evident truths </a:t>
            </a:r>
            <a:r>
              <a:rPr lang="en-US" altLang="zh-CN" sz="2400" dirty="0" smtClean="0"/>
              <a:t>“</a:t>
            </a:r>
            <a:r>
              <a:rPr kumimoji="1" lang="en-US" altLang="zh-CN" sz="2400" i="1" dirty="0" smtClean="0">
                <a:solidFill>
                  <a:srgbClr val="FF0000"/>
                </a:solidFill>
                <a:latin typeface="Helvetica"/>
              </a:rPr>
              <a:t>that all men are created equal</a:t>
            </a:r>
            <a:r>
              <a:rPr lang="en-US" altLang="zh-CN" sz="2400" dirty="0" smtClean="0"/>
              <a:t>”.</a:t>
            </a:r>
            <a:endParaRPr kumimoji="1" lang="en-US" altLang="zh-CN" sz="2400" dirty="0" smtClean="0">
              <a:latin typeface="Helvetica"/>
            </a:endParaRP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500166" y="2183666"/>
            <a:ext cx="5976937" cy="892552"/>
          </a:xfrm>
          <a:prstGeom prst="rect">
            <a:avLst/>
          </a:prstGeom>
          <a:noFill/>
          <a:ln w="9525">
            <a:noFill/>
            <a:miter lim="800000"/>
            <a:headEnd/>
            <a:tailEnd/>
          </a:ln>
        </p:spPr>
        <p:txBody>
          <a:bodyPr>
            <a:spAutoFit/>
          </a:bodyPr>
          <a:lstStyle/>
          <a:p>
            <a:r>
              <a:rPr lang="zh-CN" altLang="en-US" sz="2600" dirty="0" smtClean="0">
                <a:solidFill>
                  <a:srgbClr val="C00000"/>
                </a:solidFill>
                <a:latin typeface="华文行楷" pitchFamily="2" charset="-122"/>
                <a:ea typeface="华文行楷" pitchFamily="2" charset="-122"/>
              </a:rPr>
              <a:t>只有当</a:t>
            </a:r>
            <a:r>
              <a:rPr lang="zh-CN" altLang="en-US" sz="2400" dirty="0" smtClean="0">
                <a:latin typeface="华文行楷" pitchFamily="2" charset="-122"/>
                <a:ea typeface="华文行楷" pitchFamily="2" charset="-122"/>
              </a:rPr>
              <a:t>人类的命运与自然的命运密不可分时</a:t>
            </a:r>
            <a:r>
              <a:rPr lang="en-US" altLang="zh-CN" sz="2400" dirty="0" smtClean="0">
                <a:latin typeface="华文行楷" pitchFamily="2" charset="-122"/>
                <a:ea typeface="华文行楷" pitchFamily="2" charset="-122"/>
              </a:rPr>
              <a:t>, </a:t>
            </a:r>
            <a:r>
              <a:rPr lang="zh-CN" altLang="en-US" sz="2400" dirty="0" smtClean="0">
                <a:latin typeface="华文行楷" pitchFamily="2" charset="-122"/>
                <a:ea typeface="华文行楷" pitchFamily="2" charset="-122"/>
              </a:rPr>
              <a:t>人类</a:t>
            </a:r>
            <a:r>
              <a:rPr lang="zh-CN" altLang="en-US" sz="2600" dirty="0" smtClean="0">
                <a:solidFill>
                  <a:srgbClr val="C00000"/>
                </a:solidFill>
                <a:latin typeface="华文行楷" pitchFamily="2" charset="-122"/>
                <a:ea typeface="华文行楷" pitchFamily="2" charset="-122"/>
              </a:rPr>
              <a:t>才应该</a:t>
            </a:r>
            <a:r>
              <a:rPr lang="zh-CN" altLang="en-US" sz="2400" dirty="0" smtClean="0">
                <a:latin typeface="华文行楷" pitchFamily="2" charset="-122"/>
                <a:ea typeface="华文行楷" pitchFamily="2" charset="-122"/>
              </a:rPr>
              <a:t>做出让步。</a:t>
            </a:r>
            <a:endParaRPr lang="zh-CN" altLang="en-US" sz="2400" dirty="0">
              <a:latin typeface="华文行楷" pitchFamily="2" charset="-122"/>
              <a:ea typeface="华文行楷" pitchFamily="2" charset="-122"/>
            </a:endParaRPr>
          </a:p>
        </p:txBody>
      </p:sp>
      <p:sp>
        <p:nvSpPr>
          <p:cNvPr id="244739" name="TextBox 4"/>
          <p:cNvSpPr txBox="1">
            <a:spLocks noChangeArrowheads="1"/>
          </p:cNvSpPr>
          <p:nvPr/>
        </p:nvSpPr>
        <p:spPr bwMode="auto">
          <a:xfrm>
            <a:off x="1538288" y="157161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1500166" y="3284984"/>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00166" y="3800307"/>
            <a:ext cx="6312194" cy="1200329"/>
          </a:xfrm>
          <a:prstGeom prst="rect">
            <a:avLst/>
          </a:prstGeom>
          <a:noFill/>
          <a:ln w="9525">
            <a:noFill/>
            <a:miter lim="800000"/>
            <a:headEnd/>
            <a:tailEnd/>
          </a:ln>
        </p:spPr>
        <p:txBody>
          <a:bodyPr wrap="square">
            <a:spAutoFit/>
          </a:bodyPr>
          <a:lstStyle/>
          <a:p>
            <a:r>
              <a:rPr lang="en-US" altLang="zh-CN" sz="2400" dirty="0" smtClean="0">
                <a:latin typeface="Helvetica"/>
              </a:rPr>
              <a:t>Humanity </a:t>
            </a:r>
            <a:r>
              <a:rPr lang="en-US" altLang="zh-CN" sz="2400" b="1" dirty="0" smtClean="0">
                <a:solidFill>
                  <a:srgbClr val="FF6600"/>
                </a:solidFill>
                <a:latin typeface="Helvetica"/>
              </a:rPr>
              <a:t>should</a:t>
            </a:r>
            <a:r>
              <a:rPr lang="en-US" altLang="zh-CN" sz="2400" dirty="0" smtClean="0">
                <a:latin typeface="Helvetica"/>
              </a:rPr>
              <a:t> accommodate </a:t>
            </a:r>
            <a:r>
              <a:rPr lang="en-US" altLang="zh-CN" sz="2400" b="1" dirty="0" smtClean="0">
                <a:solidFill>
                  <a:srgbClr val="FF6600"/>
                </a:solidFill>
                <a:latin typeface="Helvetica"/>
              </a:rPr>
              <a:t>only when </a:t>
            </a:r>
            <a:r>
              <a:rPr lang="en-US" altLang="zh-CN" sz="2400" dirty="0" smtClean="0">
                <a:latin typeface="Helvetica"/>
              </a:rPr>
              <a:t>its fate and that of nature are inseparably </a:t>
            </a:r>
          </a:p>
          <a:p>
            <a:r>
              <a:rPr lang="en-US" altLang="zh-CN" sz="2400" dirty="0" smtClean="0">
                <a:latin typeface="Helvetica"/>
              </a:rPr>
              <a:t>bound up.</a:t>
            </a:r>
            <a:endParaRPr lang="en-US" altLang="zh-CN" sz="2400" dirty="0">
              <a:latin typeface="Helvetica"/>
            </a:endParaRPr>
          </a:p>
        </p:txBody>
      </p:sp>
      <p:cxnSp>
        <p:nvCxnSpPr>
          <p:cNvPr id="4" name="直接连接符 3"/>
          <p:cNvCxnSpPr/>
          <p:nvPr/>
        </p:nvCxnSpPr>
        <p:spPr>
          <a:xfrm>
            <a:off x="1538333" y="207167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815979"/>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552857"/>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95686" y="2045135"/>
            <a:ext cx="5976710" cy="451406"/>
          </a:xfrm>
          <a:prstGeom prst="rect">
            <a:avLst/>
          </a:prstGeom>
          <a:noFill/>
          <a:ln w="9525">
            <a:noFill/>
            <a:miter lim="800000"/>
            <a:headEnd/>
            <a:tailEnd/>
          </a:ln>
        </p:spPr>
        <p:txBody>
          <a:bodyPr wrap="square">
            <a:spAutoFit/>
          </a:bodyPr>
          <a:lstStyle/>
          <a:p>
            <a:pPr>
              <a:lnSpc>
                <a:spcPts val="2800"/>
              </a:lnSpc>
            </a:pPr>
            <a:r>
              <a:rPr lang="en-US" altLang="zh-CN" sz="2600" dirty="0" smtClean="0">
                <a:latin typeface="Helvetica"/>
                <a:ea typeface="华文行楷" pitchFamily="2" charset="-122"/>
              </a:rPr>
              <a:t>sb. should do / does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only when …</a:t>
            </a: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21146" y="3857628"/>
            <a:ext cx="6408440" cy="995144"/>
          </a:xfrm>
          <a:prstGeom prst="rect">
            <a:avLst/>
          </a:prstGeom>
          <a:noFill/>
          <a:ln w="9525">
            <a:noFill/>
            <a:miter lim="800000"/>
            <a:headEnd/>
            <a:tailEnd/>
          </a:ln>
        </p:spPr>
        <p:txBody>
          <a:bodyPr wrap="square">
            <a:spAutoFit/>
          </a:bodyPr>
          <a:lstStyle/>
          <a:p>
            <a:pPr>
              <a:lnSpc>
                <a:spcPts val="2800"/>
              </a:lnSpc>
              <a:spcBef>
                <a:spcPct val="50000"/>
              </a:spcBef>
            </a:pPr>
            <a:r>
              <a:rPr lang="zh-CN" altLang="en-US" sz="2400" dirty="0" smtClean="0">
                <a:latin typeface="华文行楷" pitchFamily="2" charset="-122"/>
                <a:ea typeface="华文行楷" pitchFamily="2" charset="-122"/>
              </a:rPr>
              <a:t>用于表达</a:t>
            </a:r>
            <a:r>
              <a:rPr lang="zh-CN" altLang="en-US" sz="2400" dirty="0" smtClean="0">
                <a:solidFill>
                  <a:srgbClr val="71AE0E"/>
                </a:solidFill>
                <a:latin typeface="华文行楷" pitchFamily="2" charset="-122"/>
                <a:ea typeface="华文行楷" pitchFamily="2" charset="-122"/>
              </a:rPr>
              <a:t>“某人做某事的必要条件”</a:t>
            </a:r>
            <a:r>
              <a:rPr lang="zh-CN" altLang="en-US" sz="2400" dirty="0" smtClean="0">
                <a:latin typeface="华文行楷" pitchFamily="2" charset="-122"/>
                <a:ea typeface="华文行楷" pitchFamily="2" charset="-122"/>
              </a:rPr>
              <a:t>。</a:t>
            </a:r>
          </a:p>
          <a:p>
            <a:pPr>
              <a:lnSpc>
                <a:spcPts val="2800"/>
              </a:lnSpc>
              <a:spcBef>
                <a:spcPct val="50000"/>
              </a:spcBef>
            </a:pPr>
            <a:endParaRPr lang="zh-CN" altLang="en-US" sz="24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pic>
        <p:nvPicPr>
          <p:cNvPr id="20" name="Picture 2" descr="H:\2015年修改\图片14.jpg"/>
          <p:cNvPicPr>
            <a:picLocks noChangeAspect="1" noChangeArrowheads="1"/>
          </p:cNvPicPr>
          <p:nvPr/>
        </p:nvPicPr>
        <p:blipFill>
          <a:blip r:embed="rId4"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500034" y="1484784"/>
            <a:ext cx="8248430" cy="5016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071538" y="3913835"/>
            <a:ext cx="5143536"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(conquer the outside world </a:t>
            </a:r>
            <a:r>
              <a:rPr kumimoji="1" lang="en-US" altLang="zh-CN" sz="2400" dirty="0" smtClean="0">
                <a:solidFill>
                  <a:schemeClr val="accent4">
                    <a:lumMod val="10000"/>
                  </a:schemeClr>
                </a:solidFill>
              </a:rPr>
              <a:t>/ </a:t>
            </a:r>
            <a:r>
              <a:rPr kumimoji="1" lang="en-US" altLang="zh-CN" sz="2400" dirty="0" smtClean="0">
                <a:solidFill>
                  <a:srgbClr val="000000"/>
                </a:solidFill>
              </a:rPr>
              <a:t>inner side)</a:t>
            </a:r>
            <a:endParaRPr kumimoji="1" lang="en-US" altLang="zh-CN" sz="2400" dirty="0">
              <a:solidFill>
                <a:schemeClr val="accent4">
                  <a:lumMod val="10000"/>
                </a:schemeClr>
              </a:solidFill>
            </a:endParaRPr>
          </a:p>
        </p:txBody>
      </p:sp>
      <p:sp>
        <p:nvSpPr>
          <p:cNvPr id="23" name="TextBox 22"/>
          <p:cNvSpPr txBox="1"/>
          <p:nvPr/>
        </p:nvSpPr>
        <p:spPr>
          <a:xfrm>
            <a:off x="1071538" y="192844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071538" y="2391213"/>
            <a:ext cx="6786610" cy="830997"/>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只有当一个人强大到不仅能够战胜外部世界而且能够战胜自己的内心时</a:t>
            </a:r>
            <a:r>
              <a:rPr lang="en-US" altLang="zh-CN" sz="2400" dirty="0" smtClean="0">
                <a:latin typeface="华文行楷" pitchFamily="2" charset="-122"/>
                <a:ea typeface="华文行楷" pitchFamily="2" charset="-122"/>
              </a:rPr>
              <a:t>, </a:t>
            </a:r>
            <a:r>
              <a:rPr lang="zh-CN" altLang="en-US" sz="2400" dirty="0" smtClean="0">
                <a:latin typeface="华文行楷" pitchFamily="2" charset="-122"/>
                <a:ea typeface="华文行楷" pitchFamily="2" charset="-122"/>
              </a:rPr>
              <a:t>他才成为真正的强者。</a:t>
            </a:r>
            <a:endParaRPr lang="zh-CN" altLang="en-US" sz="2400" dirty="0">
              <a:latin typeface="华文行楷" pitchFamily="2" charset="-122"/>
              <a:ea typeface="华文行楷" pitchFamily="2" charset="-122"/>
            </a:endParaRPr>
          </a:p>
        </p:txBody>
      </p:sp>
      <p:sp>
        <p:nvSpPr>
          <p:cNvPr id="25" name="TextBox 24"/>
          <p:cNvSpPr txBox="1"/>
          <p:nvPr/>
        </p:nvSpPr>
        <p:spPr>
          <a:xfrm>
            <a:off x="1071538" y="345106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071538" y="4419689"/>
            <a:ext cx="6643734" cy="1169551"/>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dirty="0" smtClean="0">
                <a:latin typeface="Helvetica"/>
              </a:rPr>
              <a:t>A man </a:t>
            </a:r>
            <a:r>
              <a:rPr kumimoji="1" lang="en-US" altLang="zh-CN" sz="2400" i="1" dirty="0" smtClean="0">
                <a:solidFill>
                  <a:srgbClr val="FF0000"/>
                </a:solidFill>
                <a:latin typeface="Helvetica"/>
              </a:rPr>
              <a:t>becomes a hero only when </a:t>
            </a:r>
            <a:r>
              <a:rPr kumimoji="1" lang="en-US" altLang="zh-CN" sz="2400" dirty="0" smtClean="0">
                <a:latin typeface="Helvetica"/>
              </a:rPr>
              <a:t>he is strong enough to conquer both the outside world and his inner side.</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a:grpSpLocks/>
          </p:cNvGrpSpPr>
          <p:nvPr/>
        </p:nvGrpSpPr>
        <p:grpSpPr bwMode="auto">
          <a:xfrm rot="872659">
            <a:off x="4910284" y="1567475"/>
            <a:ext cx="4196775" cy="2643065"/>
            <a:chOff x="3336773" y="3541721"/>
            <a:chExt cx="1958050" cy="1643141"/>
          </a:xfrm>
        </p:grpSpPr>
        <p:grpSp>
          <p:nvGrpSpPr>
            <p:cNvPr id="20" name="Group 21"/>
            <p:cNvGrpSpPr>
              <a:grpSpLocks/>
            </p:cNvGrpSpPr>
            <p:nvPr/>
          </p:nvGrpSpPr>
          <p:grpSpPr bwMode="auto">
            <a:xfrm rot="-396937">
              <a:off x="3336773" y="3541721"/>
              <a:ext cx="1929465" cy="1643141"/>
              <a:chOff x="716906" y="595710"/>
              <a:chExt cx="1929465" cy="1643141"/>
            </a:xfrm>
          </p:grpSpPr>
          <p:sp>
            <p:nvSpPr>
              <p:cNvPr id="22" name="Freeform 6"/>
              <p:cNvSpPr>
                <a:spLocks/>
              </p:cNvSpPr>
              <p:nvPr/>
            </p:nvSpPr>
            <p:spPr bwMode="auto">
              <a:xfrm rot="346487">
                <a:off x="737666" y="595710"/>
                <a:ext cx="1908705" cy="1643141"/>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16906" y="631685"/>
                <a:ext cx="1794888" cy="149651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521747" y="3626149"/>
              <a:ext cx="1773076" cy="1549843"/>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奢侈品是指那些无需人类付出代价就能拥有的给人美好感受的东西。必需品则是指那些无论</a:t>
              </a:r>
            </a:p>
            <a:p>
              <a:r>
                <a:rPr kumimoji="1" lang="zh-CN" altLang="en-US" sz="2600" dirty="0" smtClean="0">
                  <a:solidFill>
                    <a:srgbClr val="000000"/>
                  </a:solidFill>
                  <a:latin typeface="华文行楷" pitchFamily="2" charset="-122"/>
                  <a:ea typeface="华文行楷" pitchFamily="2" charset="-122"/>
                  <a:cs typeface="华文新魏" pitchFamily="2" charset="-122"/>
                </a:rPr>
                <a:t>付出什么代价，都一定要去拥有的东西 。</a:t>
              </a: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pic>
        <p:nvPicPr>
          <p:cNvPr id="60418" name="Picture 2" descr="H:\2015年修改\图片15.jpg"/>
          <p:cNvPicPr>
            <a:picLocks noChangeAspect="1" noChangeArrowheads="1"/>
          </p:cNvPicPr>
          <p:nvPr/>
        </p:nvPicPr>
        <p:blipFill>
          <a:blip r:embed="rId4" cstate="print"/>
          <a:srcRect/>
          <a:stretch>
            <a:fillRect/>
          </a:stretch>
        </p:blipFill>
        <p:spPr bwMode="auto">
          <a:xfrm>
            <a:off x="0" y="-24"/>
            <a:ext cx="8796337" cy="1163637"/>
          </a:xfrm>
          <a:prstGeom prst="rect">
            <a:avLst/>
          </a:prstGeom>
          <a:noFill/>
        </p:spPr>
      </p:pic>
      <p:grpSp>
        <p:nvGrpSpPr>
          <p:cNvPr id="23" name="Group 35"/>
          <p:cNvGrpSpPr>
            <a:grpSpLocks/>
          </p:cNvGrpSpPr>
          <p:nvPr/>
        </p:nvGrpSpPr>
        <p:grpSpPr bwMode="auto">
          <a:xfrm rot="-1117645">
            <a:off x="222911" y="2292238"/>
            <a:ext cx="4736446" cy="2824435"/>
            <a:chOff x="3388564" y="3501395"/>
            <a:chExt cx="1756176" cy="1572060"/>
          </a:xfrm>
        </p:grpSpPr>
        <p:grpSp>
          <p:nvGrpSpPr>
            <p:cNvPr id="24" name="Group 21"/>
            <p:cNvGrpSpPr>
              <a:grpSpLocks/>
            </p:cNvGrpSpPr>
            <p:nvPr/>
          </p:nvGrpSpPr>
          <p:grpSpPr bwMode="auto">
            <a:xfrm rot="-396937">
              <a:off x="3388564" y="3501395"/>
              <a:ext cx="1756176" cy="1572060"/>
              <a:chOff x="777669" y="551874"/>
              <a:chExt cx="1756176" cy="1572060"/>
            </a:xfrm>
          </p:grpSpPr>
          <p:sp>
            <p:nvSpPr>
              <p:cNvPr id="2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5" name="TextBox 28"/>
            <p:cNvSpPr txBox="1">
              <a:spLocks noChangeArrowheads="1"/>
            </p:cNvSpPr>
            <p:nvPr/>
          </p:nvSpPr>
          <p:spPr bwMode="auto">
            <a:xfrm rot="21540000">
              <a:off x="3466017" y="3670932"/>
              <a:ext cx="1618407" cy="1164882"/>
            </a:xfrm>
            <a:prstGeom prst="rect">
              <a:avLst/>
            </a:prstGeom>
            <a:noFill/>
            <a:ln w="9525">
              <a:noFill/>
              <a:miter lim="800000"/>
              <a:headEnd/>
              <a:tailEnd/>
            </a:ln>
          </p:spPr>
          <p:txBody>
            <a:bodyPr wrap="square">
              <a:spAutoFit/>
            </a:bodyPr>
            <a:lstStyle/>
            <a:p>
              <a:r>
                <a:rPr kumimoji="1" lang="en-US" altLang="zh-CN" sz="2600" dirty="0" smtClean="0">
                  <a:solidFill>
                    <a:srgbClr val="8E0000"/>
                  </a:solidFill>
                  <a:latin typeface="Helvetica"/>
                  <a:ea typeface="楷体"/>
                  <a:cs typeface="华文新魏" charset="0"/>
                </a:rPr>
                <a:t>a. Luxuries are those things that would be nice to have if </a:t>
              </a:r>
            </a:p>
            <a:p>
              <a:r>
                <a:rPr kumimoji="1" lang="en-US" altLang="zh-CN" sz="2600" dirty="0" smtClean="0">
                  <a:solidFill>
                    <a:srgbClr val="8E0000"/>
                  </a:solidFill>
                  <a:latin typeface="Helvetica"/>
                  <a:ea typeface="楷体"/>
                  <a:cs typeface="华文新魏" charset="0"/>
                </a:rPr>
                <a:t>costless. Necessities are those things we must have regardless.(Para. 2, L2)</a:t>
              </a:r>
              <a:endParaRPr kumimoji="1" lang="en-US" altLang="zh-CN" sz="2600" dirty="0">
                <a:solidFill>
                  <a:srgbClr val="8E0000"/>
                </a:solidFill>
                <a:latin typeface="Helvetica"/>
                <a:ea typeface="楷体"/>
                <a:cs typeface="华文新魏" charset="0"/>
              </a:endParaRPr>
            </a:p>
          </p:txBody>
        </p:sp>
      </p:grpSp>
    </p:spTree>
    <p:extLst>
      <p:ext uri="{BB962C8B-B14F-4D97-AF65-F5344CB8AC3E}">
        <p14:creationId xmlns="" xmlns:p14="http://schemas.microsoft.com/office/powerpoint/2010/main"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4807381" y="1058664"/>
            <a:ext cx="4192179" cy="3145352"/>
            <a:chOff x="4673013" y="1385021"/>
            <a:chExt cx="4299970" cy="2822289"/>
          </a:xfrm>
        </p:grpSpPr>
        <p:grpSp>
          <p:nvGrpSpPr>
            <p:cNvPr id="18" name="Group 35"/>
            <p:cNvGrpSpPr>
              <a:grpSpLocks/>
            </p:cNvGrpSpPr>
            <p:nvPr/>
          </p:nvGrpSpPr>
          <p:grpSpPr bwMode="auto">
            <a:xfrm rot="872659">
              <a:off x="4880125" y="1385021"/>
              <a:ext cx="3927516" cy="2595633"/>
              <a:chOff x="3235352" y="3573290"/>
              <a:chExt cx="1947974" cy="1571216"/>
            </a:xfrm>
          </p:grpSpPr>
          <p:sp>
            <p:nvSpPr>
              <p:cNvPr id="25" name="Freeform 6"/>
              <p:cNvSpPr>
                <a:spLocks/>
              </p:cNvSpPr>
              <p:nvPr/>
            </p:nvSpPr>
            <p:spPr bwMode="auto">
              <a:xfrm rot="88283">
                <a:off x="3386735" y="3573290"/>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235352" y="4116406"/>
                <a:ext cx="1947974" cy="1028100"/>
              </a:xfrm>
              <a:prstGeom prst="rect">
                <a:avLst/>
              </a:prstGeom>
              <a:noFill/>
              <a:ln w="9525">
                <a:noFill/>
                <a:miter lim="800000"/>
                <a:headEnd/>
                <a:tailEnd/>
              </a:ln>
            </p:spPr>
            <p:txBody>
              <a:bodyPr wrap="square">
                <a:spAutoFit/>
              </a:bodyPr>
              <a:lstStyle/>
              <a:p>
                <a:pPr algn="just" eaLnBrk="0" hangingPunct="0">
                  <a:lnSpc>
                    <a:spcPct val="90000"/>
                  </a:lnSpc>
                </a:pPr>
                <a:r>
                  <a:rPr kumimoji="1" lang="zh-CN" altLang="en-US" sz="2600" dirty="0" smtClean="0">
                    <a:solidFill>
                      <a:srgbClr val="000000"/>
                    </a:solidFill>
                    <a:latin typeface="华文行楷" pitchFamily="2" charset="-122"/>
                    <a:ea typeface="华文行楷" pitchFamily="2" charset="-122"/>
                    <a:cs typeface="华文新魏" pitchFamily="2" charset="-122"/>
                  </a:rPr>
                  <a:t>我像别人一样喜欢驯鹿。如果他们的交配模式受到干扰，我会感到非常遗憾。但是，鱼和熊掌不能兼得。</a:t>
                </a:r>
                <a:r>
                  <a:rPr kumimoji="1" lang="zh-CN" altLang="en-US" sz="2300" dirty="0" smtClean="0">
                    <a:solidFill>
                      <a:srgbClr val="000000"/>
                    </a:solidFill>
                    <a:latin typeface="华文行楷" pitchFamily="2" charset="-122"/>
                    <a:ea typeface="华文行楷" pitchFamily="2" charset="-122"/>
                    <a:cs typeface="华文新魏" pitchFamily="2" charset="-122"/>
                  </a:rPr>
                  <a:t> </a:t>
                </a:r>
                <a:endParaRPr kumimoji="1" lang="zh-CN" altLang="en-US" sz="2300" dirty="0">
                  <a:solidFill>
                    <a:srgbClr val="000000"/>
                  </a:solidFill>
                  <a:latin typeface="华文行楷" pitchFamily="2" charset="-122"/>
                  <a:ea typeface="华文行楷" pitchFamily="2" charset="-122"/>
                  <a:cs typeface="华文新魏" pitchFamily="2" charset="-122"/>
                </a:endParaRPr>
              </a:p>
            </p:txBody>
          </p:sp>
        </p:grpSp>
        <p:sp>
          <p:nvSpPr>
            <p:cNvPr id="34" name="Freeform 6"/>
            <p:cNvSpPr>
              <a:spLocks/>
            </p:cNvSpPr>
            <p:nvPr/>
          </p:nvSpPr>
          <p:spPr bwMode="auto">
            <a:xfrm rot="822209">
              <a:off x="4673013" y="1788527"/>
              <a:ext cx="4299970" cy="241878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pic>
        <p:nvPicPr>
          <p:cNvPr id="17" name="Picture 2" descr="H:\2015年修改\图片15.jpg"/>
          <p:cNvPicPr>
            <a:picLocks noChangeAspect="1" noChangeArrowheads="1"/>
          </p:cNvPicPr>
          <p:nvPr/>
        </p:nvPicPr>
        <p:blipFill>
          <a:blip r:embed="rId4" cstate="print"/>
          <a:srcRect/>
          <a:stretch>
            <a:fillRect/>
          </a:stretch>
        </p:blipFill>
        <p:spPr bwMode="auto">
          <a:xfrm>
            <a:off x="0" y="-24"/>
            <a:ext cx="8796337" cy="1163637"/>
          </a:xfrm>
          <a:prstGeom prst="rect">
            <a:avLst/>
          </a:prstGeom>
          <a:noFill/>
        </p:spPr>
      </p:pic>
      <p:grpSp>
        <p:nvGrpSpPr>
          <p:cNvPr id="29" name="Group 35"/>
          <p:cNvGrpSpPr>
            <a:grpSpLocks/>
          </p:cNvGrpSpPr>
          <p:nvPr/>
        </p:nvGrpSpPr>
        <p:grpSpPr bwMode="auto">
          <a:xfrm rot="-1117645">
            <a:off x="379450" y="1932352"/>
            <a:ext cx="4644226" cy="3601078"/>
            <a:chOff x="3387372" y="3385496"/>
            <a:chExt cx="1662208" cy="1850177"/>
          </a:xfrm>
        </p:grpSpPr>
        <p:grpSp>
          <p:nvGrpSpPr>
            <p:cNvPr id="30" name="Group 21"/>
            <p:cNvGrpSpPr>
              <a:grpSpLocks/>
            </p:cNvGrpSpPr>
            <p:nvPr/>
          </p:nvGrpSpPr>
          <p:grpSpPr bwMode="auto">
            <a:xfrm rot="-396937">
              <a:off x="3387372" y="3385496"/>
              <a:ext cx="1613044" cy="1850177"/>
              <a:chOff x="774293" y="427440"/>
              <a:chExt cx="1613044" cy="1850177"/>
            </a:xfrm>
          </p:grpSpPr>
          <p:sp>
            <p:nvSpPr>
              <p:cNvPr id="32" name="Freeform 6"/>
              <p:cNvSpPr>
                <a:spLocks/>
              </p:cNvSpPr>
              <p:nvPr/>
            </p:nvSpPr>
            <p:spPr bwMode="auto">
              <a:xfrm rot="346487">
                <a:off x="794233" y="654842"/>
                <a:ext cx="1592190"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74293" y="427440"/>
                <a:ext cx="1613044" cy="185017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422754" y="3725742"/>
              <a:ext cx="1626826" cy="1375737"/>
            </a:xfrm>
            <a:prstGeom prst="rect">
              <a:avLst/>
            </a:prstGeom>
            <a:noFill/>
            <a:ln w="9525">
              <a:noFill/>
              <a:miter lim="800000"/>
              <a:headEnd/>
              <a:tailEnd/>
            </a:ln>
          </p:spPr>
          <p:txBody>
            <a:bodyPr wrap="square">
              <a:spAutoFit/>
            </a:bodyPr>
            <a:lstStyle/>
            <a:p>
              <a:r>
                <a:rPr kumimoji="1" lang="en-US" altLang="zh-CN" sz="2400" dirty="0" smtClean="0">
                  <a:solidFill>
                    <a:srgbClr val="8E0000"/>
                  </a:solidFill>
                  <a:latin typeface="Helvetica"/>
                  <a:ea typeface="楷体"/>
                  <a:cs typeface="华文新魏" pitchFamily="2" charset="-122"/>
                </a:rPr>
                <a:t>b. I like the caribou as much as the next person. And I would be rather sorry if their mating patterns were disturbed. But you can’t have your cake and eat it too. (Para.9, L1)</a:t>
              </a:r>
            </a:p>
            <a:p>
              <a:pPr algn="just" eaLnBrk="0" hangingPunct="0"/>
              <a:endParaRPr kumimoji="1" lang="en-US" altLang="zh-CN" sz="2400" dirty="0">
                <a:solidFill>
                  <a:srgbClr val="8E0000"/>
                </a:solidFill>
                <a:latin typeface="Helvetica"/>
                <a:ea typeface="楷体"/>
                <a:cs typeface="华文新魏" pitchFamily="2" charset="-122"/>
              </a:endParaRPr>
            </a:p>
          </p:txBody>
        </p:sp>
      </p:grpSp>
    </p:spTree>
    <p:extLst>
      <p:ext uri="{BB962C8B-B14F-4D97-AF65-F5344CB8AC3E}">
        <p14:creationId xmlns=""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7" name="Picture 2" descr="H:\2015年修改\图片15.jpg"/>
          <p:cNvPicPr>
            <a:picLocks noChangeAspect="1" noChangeArrowheads="1"/>
          </p:cNvPicPr>
          <p:nvPr/>
        </p:nvPicPr>
        <p:blipFill>
          <a:blip r:embed="rId4" cstate="print"/>
          <a:srcRect/>
          <a:stretch>
            <a:fillRect/>
          </a:stretch>
        </p:blipFill>
        <p:spPr bwMode="auto">
          <a:xfrm>
            <a:off x="0" y="-24"/>
            <a:ext cx="8796337" cy="1163637"/>
          </a:xfrm>
          <a:prstGeom prst="rect">
            <a:avLst/>
          </a:prstGeom>
          <a:noFill/>
        </p:spPr>
      </p:pic>
      <p:grpSp>
        <p:nvGrpSpPr>
          <p:cNvPr id="13" name="组合 12"/>
          <p:cNvGrpSpPr/>
          <p:nvPr/>
        </p:nvGrpSpPr>
        <p:grpSpPr>
          <a:xfrm>
            <a:off x="5136768" y="1423813"/>
            <a:ext cx="3730062" cy="2405733"/>
            <a:chOff x="5136768" y="1423813"/>
            <a:chExt cx="3730062" cy="2405733"/>
          </a:xfrm>
        </p:grpSpPr>
        <p:grpSp>
          <p:nvGrpSpPr>
            <p:cNvPr id="18" name="Group 35"/>
            <p:cNvGrpSpPr>
              <a:grpSpLocks/>
            </p:cNvGrpSpPr>
            <p:nvPr/>
          </p:nvGrpSpPr>
          <p:grpSpPr bwMode="auto">
            <a:xfrm rot="872659">
              <a:off x="5182504" y="1423813"/>
              <a:ext cx="3646630" cy="2405733"/>
              <a:chOff x="3343664" y="3573094"/>
              <a:chExt cx="1841449" cy="1456266"/>
            </a:xfrm>
          </p:grpSpPr>
          <p:sp>
            <p:nvSpPr>
              <p:cNvPr id="25" name="Freeform 6"/>
              <p:cNvSpPr>
                <a:spLocks/>
              </p:cNvSpPr>
              <p:nvPr/>
            </p:nvSpPr>
            <p:spPr bwMode="auto">
              <a:xfrm rot="88283">
                <a:off x="3386714" y="3573094"/>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343664" y="3632059"/>
                <a:ext cx="1841449" cy="1397301"/>
              </a:xfrm>
              <a:prstGeom prst="rect">
                <a:avLst/>
              </a:prstGeom>
              <a:noFill/>
              <a:ln w="9525">
                <a:noFill/>
                <a:miter lim="800000"/>
                <a:headEnd/>
                <a:tailEnd/>
              </a:ln>
            </p:spPr>
            <p:txBody>
              <a:bodyPr wrap="square">
                <a:spAutoFit/>
              </a:bodyPr>
              <a:lstStyle/>
              <a:p>
                <a:r>
                  <a:rPr kumimoji="1" lang="zh-CN" altLang="en-US" sz="2400" dirty="0" smtClean="0">
                    <a:solidFill>
                      <a:srgbClr val="000000"/>
                    </a:solidFill>
                    <a:latin typeface="华文行楷" pitchFamily="2" charset="-122"/>
                    <a:ea typeface="华文行楷" pitchFamily="2" charset="-122"/>
                    <a:cs typeface="华文新魏" pitchFamily="2" charset="-122"/>
                  </a:rPr>
                  <a:t>但是，我们必须记住，保持生物多样性并不意味着要留住每一种物种。有时候，为了更加根本的利益，我们不得不牺牲一部分生活中美的东西。 </a:t>
                </a:r>
                <a:endParaRPr kumimoji="1" lang="zh-CN" altLang="en-US" sz="2400" dirty="0">
                  <a:solidFill>
                    <a:srgbClr val="000000"/>
                  </a:solidFill>
                  <a:latin typeface="华文行楷" pitchFamily="2" charset="-122"/>
                  <a:ea typeface="华文行楷" pitchFamily="2" charset="-122"/>
                  <a:cs typeface="华文新魏" pitchFamily="2" charset="-122"/>
                </a:endParaRPr>
              </a:p>
            </p:txBody>
          </p:sp>
        </p:grpSp>
        <p:sp>
          <p:nvSpPr>
            <p:cNvPr id="29" name="Freeform 6"/>
            <p:cNvSpPr>
              <a:spLocks/>
            </p:cNvSpPr>
            <p:nvPr/>
          </p:nvSpPr>
          <p:spPr bwMode="auto">
            <a:xfrm rot="822209">
              <a:off x="5136768" y="1444077"/>
              <a:ext cx="3730062" cy="232291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6" name="Group 35"/>
          <p:cNvGrpSpPr>
            <a:grpSpLocks/>
          </p:cNvGrpSpPr>
          <p:nvPr/>
        </p:nvGrpSpPr>
        <p:grpSpPr bwMode="auto">
          <a:xfrm rot="-1117645">
            <a:off x="487644" y="1918265"/>
            <a:ext cx="4869875" cy="3812256"/>
            <a:chOff x="3463862" y="3494929"/>
            <a:chExt cx="1763455" cy="1613996"/>
          </a:xfrm>
        </p:grpSpPr>
        <p:grpSp>
          <p:nvGrpSpPr>
            <p:cNvPr id="27" name="Group 21"/>
            <p:cNvGrpSpPr>
              <a:grpSpLocks/>
            </p:cNvGrpSpPr>
            <p:nvPr/>
          </p:nvGrpSpPr>
          <p:grpSpPr bwMode="auto">
            <a:xfrm rot="-396937">
              <a:off x="3463862" y="3528198"/>
              <a:ext cx="1763455" cy="1580727"/>
              <a:chOff x="848856" y="587564"/>
              <a:chExt cx="1763455" cy="1580727"/>
            </a:xfrm>
          </p:grpSpPr>
          <p:sp>
            <p:nvSpPr>
              <p:cNvPr id="36" name="Freeform 6"/>
              <p:cNvSpPr>
                <a:spLocks/>
              </p:cNvSpPr>
              <p:nvPr/>
            </p:nvSpPr>
            <p:spPr bwMode="auto">
              <a:xfrm rot="346487">
                <a:off x="872003" y="707583"/>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848856" y="587564"/>
                <a:ext cx="1741712" cy="135469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68244" y="3494929"/>
              <a:ext cx="1715910" cy="1612505"/>
            </a:xfrm>
            <a:prstGeom prst="rect">
              <a:avLst/>
            </a:prstGeom>
            <a:noFill/>
            <a:ln w="9525">
              <a:noFill/>
              <a:miter lim="800000"/>
              <a:headEnd/>
              <a:tailEnd/>
            </a:ln>
          </p:spPr>
          <p:txBody>
            <a:bodyPr wrap="square">
              <a:spAutoFit/>
            </a:bodyPr>
            <a:lstStyle/>
            <a:p>
              <a:pPr>
                <a:lnSpc>
                  <a:spcPct val="150000"/>
                </a:lnSpc>
              </a:pPr>
              <a:r>
                <a:rPr kumimoji="1" lang="en-US" altLang="zh-CN" sz="2300" dirty="0">
                  <a:solidFill>
                    <a:srgbClr val="8E0000"/>
                  </a:solidFill>
                  <a:latin typeface="Helvetica"/>
                  <a:ea typeface="楷体"/>
                  <a:cs typeface="华文新魏" pitchFamily="2" charset="-122"/>
                </a:rPr>
                <a:t>c. </a:t>
              </a:r>
              <a:r>
                <a:rPr kumimoji="1" lang="en-US" altLang="zh-CN" sz="2300" dirty="0" smtClean="0">
                  <a:solidFill>
                    <a:srgbClr val="8E0000"/>
                  </a:solidFill>
                  <a:latin typeface="Helvetica"/>
                  <a:ea typeface="楷体"/>
                  <a:cs typeface="华文新魏" pitchFamily="2" charset="-122"/>
                </a:rPr>
                <a:t>But we must remember that not every species is needed to keep that diversity. Sometimes aesthetic aspects of life have to be sacrificed to more fundamental ones. (Para.10, L3)</a:t>
              </a:r>
            </a:p>
            <a:p>
              <a:pPr algn="just" eaLnBrk="0" hangingPunct="0">
                <a:lnSpc>
                  <a:spcPct val="150000"/>
                </a:lnSpc>
              </a:pPr>
              <a:endParaRPr kumimoji="1" lang="en-US" altLang="zh-CN" sz="2300" dirty="0">
                <a:solidFill>
                  <a:srgbClr val="8E0000"/>
                </a:solidFill>
                <a:latin typeface="Helvetica"/>
                <a:ea typeface="楷体"/>
                <a:cs typeface="华文新魏" pitchFamily="2" charset="-122"/>
              </a:endParaRPr>
            </a:p>
          </p:txBody>
        </p:sp>
      </p:grpSp>
    </p:spTree>
    <p:extLst>
      <p:ext uri="{BB962C8B-B14F-4D97-AF65-F5344CB8AC3E}">
        <p14:creationId xmlns=""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8" name="Picture 2" descr="H:\2015年修改\图片15.jpg"/>
          <p:cNvPicPr>
            <a:picLocks noChangeAspect="1" noChangeArrowheads="1"/>
          </p:cNvPicPr>
          <p:nvPr/>
        </p:nvPicPr>
        <p:blipFill>
          <a:blip r:embed="rId6" cstate="print"/>
          <a:srcRect/>
          <a:stretch>
            <a:fillRect/>
          </a:stretch>
        </p:blipFill>
        <p:spPr bwMode="auto">
          <a:xfrm>
            <a:off x="0" y="-24"/>
            <a:ext cx="8796337" cy="1163637"/>
          </a:xfrm>
          <a:prstGeom prst="rect">
            <a:avLst/>
          </a:prstGeom>
          <a:noFill/>
        </p:spPr>
      </p:pic>
      <p:grpSp>
        <p:nvGrpSpPr>
          <p:cNvPr id="13" name="组合 12"/>
          <p:cNvGrpSpPr/>
          <p:nvPr/>
        </p:nvGrpSpPr>
        <p:grpSpPr>
          <a:xfrm>
            <a:off x="5101704" y="1609834"/>
            <a:ext cx="3905422" cy="2359030"/>
            <a:chOff x="4839350" y="1404752"/>
            <a:chExt cx="3905422" cy="2359030"/>
          </a:xfrm>
        </p:grpSpPr>
        <p:grpSp>
          <p:nvGrpSpPr>
            <p:cNvPr id="15" name="Group 35"/>
            <p:cNvGrpSpPr>
              <a:grpSpLocks/>
            </p:cNvGrpSpPr>
            <p:nvPr/>
          </p:nvGrpSpPr>
          <p:grpSpPr bwMode="auto">
            <a:xfrm rot="872659">
              <a:off x="5143465" y="1404752"/>
              <a:ext cx="3601307" cy="2235026"/>
              <a:chOff x="3138878" y="3572734"/>
              <a:chExt cx="1989602" cy="1352931"/>
            </a:xfrm>
          </p:grpSpPr>
          <p:sp>
            <p:nvSpPr>
              <p:cNvPr id="30" name="Freeform 6"/>
              <p:cNvSpPr>
                <a:spLocks/>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1" name="TextBox 28"/>
              <p:cNvSpPr txBox="1">
                <a:spLocks noChangeArrowheads="1"/>
              </p:cNvSpPr>
              <p:nvPr/>
            </p:nvSpPr>
            <p:spPr bwMode="auto">
              <a:xfrm rot="21540000">
                <a:off x="3138878" y="3975501"/>
                <a:ext cx="1873875" cy="950164"/>
              </a:xfrm>
              <a:prstGeom prst="rect">
                <a:avLst/>
              </a:prstGeom>
              <a:noFill/>
              <a:ln w="9525">
                <a:noFill/>
                <a:miter lim="800000"/>
                <a:headEnd/>
                <a:tailEnd/>
              </a:ln>
            </p:spPr>
            <p:txBody>
              <a:bodyPr wrap="square">
                <a:spAutoFit/>
              </a:bodyPr>
              <a:lstStyle/>
              <a:p>
                <a:r>
                  <a:rPr kumimoji="1" lang="zh-CN" altLang="en-US" sz="2400" dirty="0" smtClean="0">
                    <a:solidFill>
                      <a:srgbClr val="000000"/>
                    </a:solidFill>
                    <a:latin typeface="华文行楷" pitchFamily="2" charset="-122"/>
                    <a:ea typeface="华文行楷" pitchFamily="2" charset="-122"/>
                    <a:cs typeface="华文新魏" pitchFamily="2" charset="-122"/>
                  </a:rPr>
                  <a:t>自然受我们的监护，而不是我们的主人。我们应该尊重自然，也可以开发利用自然。 </a:t>
                </a:r>
                <a:endParaRPr kumimoji="1" lang="zh-CN" altLang="en-US" sz="2400" dirty="0">
                  <a:solidFill>
                    <a:srgbClr val="000000"/>
                  </a:solidFill>
                  <a:latin typeface="华文行楷" pitchFamily="2" charset="-122"/>
                  <a:ea typeface="华文行楷" pitchFamily="2" charset="-122"/>
                  <a:cs typeface="华文新魏" pitchFamily="2" charset="-122"/>
                </a:endParaRPr>
              </a:p>
            </p:txBody>
          </p:sp>
        </p:grpSp>
        <p:sp>
          <p:nvSpPr>
            <p:cNvPr id="36" name="Freeform 6"/>
            <p:cNvSpPr>
              <a:spLocks/>
            </p:cNvSpPr>
            <p:nvPr/>
          </p:nvSpPr>
          <p:spPr bwMode="auto">
            <a:xfrm rot="822209">
              <a:off x="4839350"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19" name="Group 35"/>
          <p:cNvGrpSpPr>
            <a:grpSpLocks/>
          </p:cNvGrpSpPr>
          <p:nvPr/>
        </p:nvGrpSpPr>
        <p:grpSpPr bwMode="auto">
          <a:xfrm rot="-1117645">
            <a:off x="364801" y="2444608"/>
            <a:ext cx="4799514" cy="2449024"/>
            <a:chOff x="3388564" y="3501395"/>
            <a:chExt cx="1756176" cy="1572060"/>
          </a:xfrm>
        </p:grpSpPr>
        <p:grpSp>
          <p:nvGrpSpPr>
            <p:cNvPr id="23" name="Group 21"/>
            <p:cNvGrpSpPr>
              <a:grpSpLocks/>
            </p:cNvGrpSpPr>
            <p:nvPr/>
          </p:nvGrpSpPr>
          <p:grpSpPr bwMode="auto">
            <a:xfrm rot="-396937">
              <a:off x="3388564" y="3501395"/>
              <a:ext cx="1756176" cy="1572060"/>
              <a:chOff x="777669" y="551874"/>
              <a:chExt cx="1756176" cy="1572060"/>
            </a:xfrm>
          </p:grpSpPr>
          <p:sp>
            <p:nvSpPr>
              <p:cNvPr id="28"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9"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7"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4" name="TextBox 28"/>
            <p:cNvSpPr txBox="1">
              <a:spLocks noChangeArrowheads="1"/>
            </p:cNvSpPr>
            <p:nvPr/>
          </p:nvSpPr>
          <p:spPr bwMode="auto">
            <a:xfrm rot="21540000">
              <a:off x="3457744" y="3611455"/>
              <a:ext cx="1652682" cy="1197248"/>
            </a:xfrm>
            <a:prstGeom prst="rect">
              <a:avLst/>
            </a:prstGeom>
            <a:noFill/>
            <a:ln w="9525">
              <a:noFill/>
              <a:miter lim="800000"/>
              <a:headEnd/>
              <a:tailEnd/>
            </a:ln>
          </p:spPr>
          <p:txBody>
            <a:bodyPr wrap="square">
              <a:spAutoFit/>
            </a:bodyPr>
            <a:lstStyle/>
            <a:p>
              <a:pPr>
                <a:lnSpc>
                  <a:spcPct val="120000"/>
                </a:lnSpc>
              </a:pPr>
              <a:r>
                <a:rPr kumimoji="1" lang="en-US" altLang="zh-CN" sz="2400" dirty="0" smtClean="0">
                  <a:solidFill>
                    <a:srgbClr val="8E0000"/>
                  </a:solidFill>
                  <a:latin typeface="Helvetica"/>
                  <a:ea typeface="楷体"/>
                  <a:cs typeface="华文新魏" pitchFamily="2" charset="-122"/>
                </a:rPr>
                <a:t>d. Nature is our ward, not our master. It is to be respected and even cultivated. (Para. 11, L2)</a:t>
              </a:r>
              <a:endParaRPr kumimoji="1" lang="en-US" altLang="zh-CN" sz="2400" dirty="0">
                <a:solidFill>
                  <a:srgbClr val="8E0000"/>
                </a:solidFill>
                <a:latin typeface="Helvetica"/>
                <a:ea typeface="楷体"/>
                <a:cs typeface="华文新魏" pitchFamily="2" charset="-122"/>
              </a:endParaRPr>
            </a:p>
          </p:txBody>
        </p:sp>
      </p:grpSp>
    </p:spTree>
    <p:extLst>
      <p:ext uri="{BB962C8B-B14F-4D97-AF65-F5344CB8AC3E}">
        <p14:creationId xmlns="" xmlns:p14="http://schemas.microsoft.com/office/powerpoint/2010/main"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85786" y="1620669"/>
            <a:ext cx="7786742" cy="4808727"/>
            <a:chOff x="785786" y="1620669"/>
            <a:chExt cx="7786742" cy="4808727"/>
          </a:xfrm>
        </p:grpSpPr>
        <p:pic>
          <p:nvPicPr>
            <p:cNvPr id="18" name="Picture 3">
              <a:hlinkClick r:id="rId2"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04613" y="2428868"/>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 name="Picture 3">
              <a:hlinkClick r:id="rId4"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33175" y="5421284"/>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 name="Picture 3">
              <a:hlinkClick r:id="rId5"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04613" y="4113170"/>
              <a:ext cx="1067915"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 Box 18"/>
            <p:cNvSpPr txBox="1">
              <a:spLocks noChangeArrowheads="1"/>
            </p:cNvSpPr>
            <p:nvPr/>
          </p:nvSpPr>
          <p:spPr bwMode="auto">
            <a:xfrm>
              <a:off x="785786" y="1620669"/>
              <a:ext cx="7429552"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81000" indent="-381000"/>
              <a:r>
                <a:rPr lang="en-US" altLang="zh-CN" sz="2600" b="0" dirty="0" smtClean="0">
                  <a:solidFill>
                    <a:schemeClr val="tx1"/>
                  </a:solidFill>
                  <a:latin typeface="Helvetica" pitchFamily="34" charset="0"/>
                </a:rPr>
                <a:t>1. What nature-related disasters are brought    about by human activities? Are there any ways to reduce such disasters?</a:t>
              </a:r>
              <a:endParaRPr lang="zh-CN" altLang="zh-CN" sz="2600" b="0" dirty="0" smtClean="0">
                <a:solidFill>
                  <a:schemeClr val="tx1"/>
                </a:solidFill>
                <a:latin typeface="Helvetica" pitchFamily="34" charset="0"/>
              </a:endParaRPr>
            </a:p>
          </p:txBody>
        </p:sp>
        <p:sp>
          <p:nvSpPr>
            <p:cNvPr id="16" name="Text Box 18"/>
            <p:cNvSpPr txBox="1">
              <a:spLocks noChangeArrowheads="1"/>
            </p:cNvSpPr>
            <p:nvPr/>
          </p:nvSpPr>
          <p:spPr bwMode="auto">
            <a:xfrm>
              <a:off x="785786" y="3365185"/>
              <a:ext cx="7429552"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5600" indent="-355600"/>
              <a:r>
                <a:rPr lang="en-US" altLang="zh-CN" sz="2600" b="0" dirty="0" smtClean="0">
                  <a:solidFill>
                    <a:schemeClr val="tx1"/>
                  </a:solidFill>
                  <a:latin typeface="Helvetica" pitchFamily="34" charset="0"/>
                </a:rPr>
                <a:t>2. What environmental problems does the world  face? What are the causes of these problems?</a:t>
              </a:r>
              <a:endParaRPr lang="en-US" altLang="zh-CN" sz="2600" b="0" dirty="0">
                <a:solidFill>
                  <a:schemeClr val="tx1"/>
                </a:solidFill>
                <a:latin typeface="Helvetica" pitchFamily="34" charset="0"/>
              </a:endParaRPr>
            </a:p>
          </p:txBody>
        </p:sp>
        <p:sp>
          <p:nvSpPr>
            <p:cNvPr id="17" name="Text Box 18"/>
            <p:cNvSpPr txBox="1">
              <a:spLocks noChangeArrowheads="1"/>
            </p:cNvSpPr>
            <p:nvPr/>
          </p:nvSpPr>
          <p:spPr bwMode="auto">
            <a:xfrm>
              <a:off x="785786" y="4679588"/>
              <a:ext cx="6991132" cy="169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279400" indent="-279400"/>
              <a:r>
                <a:rPr lang="en-US" altLang="zh-CN" sz="2600" b="0" dirty="0" smtClean="0">
                  <a:solidFill>
                    <a:schemeClr val="tx1"/>
                  </a:solidFill>
                  <a:latin typeface="Helvetica" pitchFamily="34" charset="0"/>
                </a:rPr>
                <a:t>3.There are often conflicts between economic development and environmental protection. How should we balance the two and ensure sustainable development?</a:t>
              </a:r>
              <a:endParaRPr lang="zh-CN" altLang="zh-CN" sz="2600" b="0" dirty="0" smtClean="0">
                <a:solidFill>
                  <a:schemeClr val="tx1"/>
                </a:solidFill>
                <a:latin typeface="Helvetica" pitchFamily="34" charset="0"/>
              </a:endParaRPr>
            </a:p>
          </p:txBody>
        </p:sp>
        <p:sp>
          <p:nvSpPr>
            <p:cNvPr id="19" name="TextBox 18">
              <a:hlinkClick r:id="rId2" action="ppaction://hlinksldjump"/>
            </p:cNvPr>
            <p:cNvSpPr txBox="1"/>
            <p:nvPr/>
          </p:nvSpPr>
          <p:spPr>
            <a:xfrm>
              <a:off x="7720034" y="2782746"/>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1" name="TextBox 20">
              <a:hlinkClick r:id="rId5" action="ppaction://hlinksldjump"/>
            </p:cNvPr>
            <p:cNvSpPr txBox="1"/>
            <p:nvPr/>
          </p:nvSpPr>
          <p:spPr>
            <a:xfrm>
              <a:off x="7720159" y="4460559"/>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4" name="TextBox 23">
              <a:hlinkClick r:id="rId4" action="ppaction://hlinksldjump"/>
            </p:cNvPr>
            <p:cNvSpPr txBox="1"/>
            <p:nvPr/>
          </p:nvSpPr>
          <p:spPr>
            <a:xfrm>
              <a:off x="7616566" y="5789455"/>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27" name="Picture 4">
            <a:hlinkClick r:id="rId6" action="ppaction://hlinksldjump"/>
          </p:cNvPr>
          <p:cNvPicPr>
            <a:picLocks noChangeAspect="1" noChangeArrowheads="1"/>
          </p:cNvPicPr>
          <p:nvPr/>
        </p:nvPicPr>
        <p:blipFill>
          <a:blip r:embed="rId7"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61442" name="Picture 2" descr="H:\2015年修改\图片16.jpg"/>
          <p:cNvPicPr>
            <a:picLocks noChangeAspect="1" noChangeArrowheads="1"/>
          </p:cNvPicPr>
          <p:nvPr/>
        </p:nvPicPr>
        <p:blipFill>
          <a:blip r:embed="rId8" cstate="print"/>
          <a:srcRect/>
          <a:stretch>
            <a:fillRect/>
          </a:stretch>
        </p:blipFill>
        <p:spPr bwMode="auto">
          <a:xfrm>
            <a:off x="0" y="0"/>
            <a:ext cx="7212013" cy="1163637"/>
          </a:xfrm>
          <a:prstGeom prst="rect">
            <a:avLst/>
          </a:prstGeom>
          <a:noFill/>
        </p:spPr>
      </p:pic>
    </p:spTree>
    <p:extLst>
      <p:ext uri="{BB962C8B-B14F-4D97-AF65-F5344CB8AC3E}">
        <p14:creationId xmlns="" xmlns:p14="http://schemas.microsoft.com/office/powerpoint/2010/main" val="38979469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0" y="0"/>
            <a:ext cx="8834438" cy="1198563"/>
            <a:chOff x="0" y="0"/>
            <a:chExt cx="8834438" cy="1198563"/>
          </a:xfrm>
        </p:grpSpPr>
        <p:pic>
          <p:nvPicPr>
            <p:cNvPr id="19"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20" name="TextBox 19"/>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1"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pic>
        <p:nvPicPr>
          <p:cNvPr id="34" name="Picture 4">
            <a:hlinkClick r:id="rId4" action="ppaction://hlinksldjump"/>
          </p:cNvPr>
          <p:cNvPicPr>
            <a:picLocks noChangeAspect="1" noChangeArrowheads="1"/>
          </p:cNvPicPr>
          <p:nvPr/>
        </p:nvPicPr>
        <p:blipFill>
          <a:blip r:embed="rId5" cstate="print"/>
          <a:srcRect/>
          <a:stretch>
            <a:fillRect/>
          </a:stretch>
        </p:blipFill>
        <p:spPr bwMode="auto">
          <a:xfrm>
            <a:off x="8399462" y="6286520"/>
            <a:ext cx="434975" cy="458788"/>
          </a:xfrm>
          <a:prstGeom prst="rect">
            <a:avLst/>
          </a:prstGeom>
          <a:noFill/>
          <a:ln w="9525">
            <a:noFill/>
            <a:miter lim="800000"/>
            <a:headEnd/>
            <a:tailEnd/>
          </a:ln>
        </p:spPr>
      </p:pic>
      <p:grpSp>
        <p:nvGrpSpPr>
          <p:cNvPr id="26" name="Group 25"/>
          <p:cNvGrpSpPr/>
          <p:nvPr/>
        </p:nvGrpSpPr>
        <p:grpSpPr>
          <a:xfrm>
            <a:off x="19135" y="1857364"/>
            <a:ext cx="8815303" cy="4429156"/>
            <a:chOff x="19135" y="1161079"/>
            <a:chExt cx="8815303" cy="4429156"/>
          </a:xfrm>
        </p:grpSpPr>
        <p:sp>
          <p:nvSpPr>
            <p:cNvPr id="28" name="TextBox 27"/>
            <p:cNvSpPr txBox="1"/>
            <p:nvPr/>
          </p:nvSpPr>
          <p:spPr>
            <a:xfrm>
              <a:off x="1095382" y="1589707"/>
              <a:ext cx="7739056" cy="3939540"/>
            </a:xfrm>
            <a:prstGeom prst="rect">
              <a:avLst/>
            </a:prstGeom>
            <a:noFill/>
          </p:spPr>
          <p:txBody>
            <a:bodyPr wrap="square" rtlCol="0">
              <a:spAutoFit/>
            </a:bodyPr>
            <a:lstStyle/>
            <a:p>
              <a:pPr>
                <a:lnSpc>
                  <a:spcPts val="3000"/>
                </a:lnSpc>
              </a:pPr>
              <a:r>
                <a:rPr lang="en-US" sz="2400" dirty="0" smtClean="0">
                  <a:solidFill>
                    <a:prstClr val="black"/>
                  </a:solidFill>
                  <a:latin typeface="Helvetica" pitchFamily="2" charset="0"/>
                </a:rPr>
                <a:t>Man has the “blood ties”</a:t>
              </a:r>
              <a:r>
                <a:rPr lang="zh-CN" altLang="en-US" sz="2400" dirty="0" smtClean="0">
                  <a:solidFill>
                    <a:prstClr val="black"/>
                  </a:solidFill>
                  <a:latin typeface="Helvetica" pitchFamily="2" charset="0"/>
                </a:rPr>
                <a:t> </a:t>
              </a:r>
              <a:r>
                <a:rPr lang="en-US" sz="2400" dirty="0" smtClean="0">
                  <a:solidFill>
                    <a:prstClr val="black"/>
                  </a:solidFill>
                  <a:latin typeface="Helvetica" pitchFamily="2" charset="0"/>
                </a:rPr>
                <a:t>with nature. Mankind has to depend on nature for his food, medicine, shelter, clothing and other necessities to be able to survive. However, due to industrialization and economic development, man does not live in harmony with nature anymore. While transforming nature for his own sake, man has been over exploring and using the natural resources, resulting in such problems as global warming, soil erosion, shortage of fresh water, and sandstorms. Man has suffered a lot from the problems.</a:t>
              </a:r>
              <a:endParaRPr lang="zh-CN" altLang="en-US" sz="2400" dirty="0">
                <a:solidFill>
                  <a:prstClr val="black"/>
                </a:solidFill>
                <a:latin typeface="Helvetica" pitchFamily="2" charset="0"/>
              </a:endParaRPr>
            </a:p>
          </p:txBody>
        </p:sp>
        <p:grpSp>
          <p:nvGrpSpPr>
            <p:cNvPr id="29" name="Group 24"/>
            <p:cNvGrpSpPr/>
            <p:nvPr/>
          </p:nvGrpSpPr>
          <p:grpSpPr>
            <a:xfrm>
              <a:off x="19135" y="1161079"/>
              <a:ext cx="8815302" cy="4429156"/>
              <a:chOff x="19135" y="1161079"/>
              <a:chExt cx="8815302" cy="4429156"/>
            </a:xfrm>
          </p:grpSpPr>
          <p:sp>
            <p:nvSpPr>
              <p:cNvPr id="32" name="圆角矩形 5"/>
              <p:cNvSpPr/>
              <p:nvPr/>
            </p:nvSpPr>
            <p:spPr>
              <a:xfrm>
                <a:off x="850354" y="1480188"/>
                <a:ext cx="7984083" cy="411004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9135" y="1161079"/>
                <a:ext cx="1123841" cy="12012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6" name="TextBox 35">
                <a:hlinkClick r:id="rId7" action="ppaction://hlinksldjump"/>
              </p:cNvPr>
              <p:cNvSpPr txBox="1"/>
              <p:nvPr/>
            </p:nvSpPr>
            <p:spPr>
              <a:xfrm>
                <a:off x="205076" y="1589694"/>
                <a:ext cx="1080776" cy="446276"/>
              </a:xfrm>
              <a:prstGeom prst="rect">
                <a:avLst/>
              </a:prstGeom>
              <a:noFill/>
            </p:spPr>
            <p:txBody>
              <a:bodyPr wrap="square" rtlCol="0">
                <a:spAutoFit/>
              </a:bodyPr>
              <a:lstStyle/>
              <a:p>
                <a:r>
                  <a:rPr lang="en-US" altLang="zh-CN" sz="23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3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37" name="TextBox 36"/>
          <p:cNvSpPr txBox="1"/>
          <p:nvPr/>
        </p:nvSpPr>
        <p:spPr>
          <a:xfrm>
            <a:off x="895036" y="1071546"/>
            <a:ext cx="7748930" cy="978729"/>
          </a:xfrm>
          <a:prstGeom prst="rect">
            <a:avLst/>
          </a:prstGeom>
          <a:noFill/>
        </p:spPr>
        <p:txBody>
          <a:bodyPr wrap="square" rtlCol="0">
            <a:spAutoFit/>
          </a:bodyPr>
          <a:lstStyle/>
          <a:p>
            <a:pPr marL="355600" indent="-355600">
              <a:lnSpc>
                <a:spcPct val="120000"/>
              </a:lnSpc>
            </a:pPr>
            <a:r>
              <a:rPr lang="en-US" sz="2400" dirty="0" smtClean="0">
                <a:solidFill>
                  <a:prstClr val="black"/>
                </a:solidFill>
                <a:latin typeface="Helvetica" pitchFamily="2" charset="0"/>
              </a:rPr>
              <a:t>2. What do you think of the relationship </a:t>
            </a:r>
            <a:r>
              <a:rPr lang="en-US" sz="2400" dirty="0" err="1" smtClean="0">
                <a:solidFill>
                  <a:prstClr val="black"/>
                </a:solidFill>
                <a:latin typeface="Helvetica" pitchFamily="2" charset="0"/>
              </a:rPr>
              <a:t>betweenman</a:t>
            </a:r>
            <a:r>
              <a:rPr lang="en-US" sz="2400" dirty="0" smtClean="0">
                <a:solidFill>
                  <a:prstClr val="black"/>
                </a:solidFill>
                <a:latin typeface="Helvetica" pitchFamily="2" charset="0"/>
              </a:rPr>
              <a:t> and nature</a:t>
            </a:r>
            <a:r>
              <a:rPr lang="en-US" altLang="zh-CN" sz="2400" dirty="0" smtClean="0">
                <a:solidFill>
                  <a:prstClr val="black"/>
                </a:solidFill>
                <a:latin typeface="Helvetica" pitchFamily="2" charset="0"/>
              </a:rPr>
              <a:t>?</a:t>
            </a:r>
            <a:r>
              <a:rPr lang="en-US" sz="2400" dirty="0" smtClean="0">
                <a:solidFill>
                  <a:prstClr val="black"/>
                </a:solidFill>
                <a:latin typeface="Helvetica" pitchFamily="2" charset="0"/>
              </a:rPr>
              <a:t> </a:t>
            </a:r>
            <a:endParaRPr lang="zh-CN" altLang="en-US" sz="2400" dirty="0" smtClean="0">
              <a:solidFill>
                <a:prstClr val="black"/>
              </a:solidFill>
              <a:latin typeface="Helvetica" pitchFamily="2" charset="0"/>
            </a:endParaRPr>
          </a:p>
        </p:txBody>
      </p:sp>
    </p:spTree>
    <p:extLst>
      <p:ext uri="{BB962C8B-B14F-4D97-AF65-F5344CB8AC3E}">
        <p14:creationId xmlns="" xmlns:p14="http://schemas.microsoft.com/office/powerpoint/2010/main"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2015年修改\图片4.jpg"/>
          <p:cNvPicPr>
            <a:picLocks noChangeAspect="1" noChangeArrowheads="1"/>
          </p:cNvPicPr>
          <p:nvPr/>
        </p:nvPicPr>
        <p:blipFill>
          <a:blip r:embed="rId2" cstate="print"/>
          <a:srcRect/>
          <a:stretch>
            <a:fillRect/>
          </a:stretch>
        </p:blipFill>
        <p:spPr bwMode="auto">
          <a:xfrm>
            <a:off x="904875" y="2225822"/>
            <a:ext cx="7494841" cy="3703508"/>
          </a:xfrm>
          <a:prstGeom prst="rect">
            <a:avLst/>
          </a:prstGeom>
          <a:noFill/>
        </p:spPr>
      </p:pic>
      <p:sp>
        <p:nvSpPr>
          <p:cNvPr id="10" name="TextBox 9"/>
          <p:cNvSpPr txBox="1">
            <a:spLocks noChangeArrowheads="1"/>
          </p:cNvSpPr>
          <p:nvPr/>
        </p:nvSpPr>
        <p:spPr bwMode="auto">
          <a:xfrm>
            <a:off x="1381849" y="2855122"/>
            <a:ext cx="6976365" cy="2788456"/>
          </a:xfrm>
          <a:prstGeom prst="rect">
            <a:avLst/>
          </a:prstGeom>
          <a:noFill/>
          <a:ln w="9525">
            <a:noFill/>
            <a:miter lim="800000"/>
            <a:headEnd/>
            <a:tailEnd/>
          </a:ln>
        </p:spPr>
        <p:txBody>
          <a:bodyPr wrap="square">
            <a:spAutoFit/>
          </a:bodyPr>
          <a:lstStyle/>
          <a:p>
            <a:pPr marL="292100" indent="-292100">
              <a:lnSpc>
                <a:spcPct val="120000"/>
              </a:lnSpc>
            </a:pPr>
            <a:r>
              <a:rPr lang="en-US" altLang="zh-CN" sz="2600" dirty="0" smtClean="0">
                <a:latin typeface="Helvetica"/>
                <a:ea typeface="楷体_GB2312" pitchFamily="49" charset="-122"/>
              </a:rPr>
              <a:t>•  </a:t>
            </a:r>
            <a:r>
              <a:rPr lang="en-US" altLang="zh-CN" sz="2400" dirty="0" smtClean="0">
                <a:latin typeface="Helvetica" pitchFamily="34" charset="0"/>
                <a:ea typeface="楷体_GB2312" charset="0"/>
                <a:cs typeface="楷体_GB2312" charset="0"/>
              </a:rPr>
              <a:t>Human activities can either cause natural disasters or make their effects much worse, such as sandstorms, floods and landslides.</a:t>
            </a:r>
          </a:p>
          <a:p>
            <a:pPr marL="292100" indent="-292100">
              <a:lnSpc>
                <a:spcPct val="120000"/>
              </a:lnSpc>
            </a:pPr>
            <a:endParaRPr lang="en-US" altLang="zh-CN" sz="2400" dirty="0" smtClean="0">
              <a:latin typeface="Helvetica" pitchFamily="34" charset="0"/>
              <a:ea typeface="楷体_GB2312" charset="0"/>
              <a:cs typeface="楷体_GB2312" charset="0"/>
            </a:endParaRPr>
          </a:p>
          <a:p>
            <a:pPr marL="266700" indent="-266700">
              <a:lnSpc>
                <a:spcPct val="120000"/>
              </a:lnSpc>
            </a:pPr>
            <a:r>
              <a:rPr lang="en-US" altLang="zh-CN" sz="2400" dirty="0" smtClean="0">
                <a:latin typeface="Helvetica" pitchFamily="34" charset="0"/>
                <a:ea typeface="楷体_GB2312" charset="0"/>
                <a:cs typeface="楷体_GB2312" charset="0"/>
              </a:rPr>
              <a:t>•  To attach great importance to planting trees and make strict laws to protect forests.</a:t>
            </a:r>
            <a:endParaRPr lang="zh-CN" altLang="en-US" sz="2400" dirty="0" smtClean="0">
              <a:latin typeface="Helvetica" pitchFamily="34" charset="0"/>
              <a:ea typeface="楷体_GB2312" charset="0"/>
              <a:cs typeface="楷体_GB2312" charset="0"/>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2" descr="H:\2015年修改\图片16.jpg"/>
          <p:cNvPicPr>
            <a:picLocks noChangeAspect="1" noChangeArrowheads="1"/>
          </p:cNvPicPr>
          <p:nvPr/>
        </p:nvPicPr>
        <p:blipFill>
          <a:blip r:embed="rId5" cstate="print"/>
          <a:srcRect/>
          <a:stretch>
            <a:fillRect/>
          </a:stretch>
        </p:blipFill>
        <p:spPr bwMode="auto">
          <a:xfrm>
            <a:off x="0" y="0"/>
            <a:ext cx="7212013" cy="1163637"/>
          </a:xfrm>
          <a:prstGeom prst="rect">
            <a:avLst/>
          </a:prstGeom>
          <a:noFill/>
        </p:spPr>
      </p:pic>
      <p:sp>
        <p:nvSpPr>
          <p:cNvPr id="8" name="Text Box 18"/>
          <p:cNvSpPr txBox="1">
            <a:spLocks noChangeArrowheads="1"/>
          </p:cNvSpPr>
          <p:nvPr/>
        </p:nvSpPr>
        <p:spPr bwMode="auto">
          <a:xfrm>
            <a:off x="904875" y="1124744"/>
            <a:ext cx="7739091"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5600" indent="-355600"/>
            <a:r>
              <a:rPr lang="en-US" altLang="zh-CN" sz="2400" b="0" dirty="0" smtClean="0">
                <a:solidFill>
                  <a:schemeClr val="tx1"/>
                </a:solidFill>
                <a:latin typeface="Helvetica" pitchFamily="34" charset="0"/>
              </a:rPr>
              <a:t>1. What nature-related disasters are brought about by   human activities? Are there any ways to reduce such disasters?</a:t>
            </a:r>
            <a:endParaRPr lang="zh-CN" altLang="zh-CN" sz="2400" b="0" dirty="0" smtClean="0">
              <a:solidFill>
                <a:schemeClr val="tx1"/>
              </a:solidFill>
              <a:latin typeface="Helvetica" pitchFamily="34" charset="0"/>
            </a:endParaRPr>
          </a:p>
          <a:p>
            <a:endParaRPr lang="en-US" altLang="zh-CN" sz="2400" b="0" dirty="0">
              <a:solidFill>
                <a:schemeClr val="tx1"/>
              </a:solidFill>
              <a:latin typeface="Helvetica" pitchFamily="34" charset="0"/>
            </a:endParaRPr>
          </a:p>
        </p:txBody>
      </p:sp>
    </p:spTree>
    <p:extLst>
      <p:ext uri="{BB962C8B-B14F-4D97-AF65-F5344CB8AC3E}">
        <p14:creationId xmlns="" xmlns:p14="http://schemas.microsoft.com/office/powerpoint/2010/main" val="35262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2015年修改\图片4.jpg"/>
          <p:cNvPicPr>
            <a:picLocks noChangeAspect="1" noChangeArrowheads="1"/>
          </p:cNvPicPr>
          <p:nvPr/>
        </p:nvPicPr>
        <p:blipFill>
          <a:blip r:embed="rId2" cstate="print"/>
          <a:srcRect/>
          <a:stretch>
            <a:fillRect/>
          </a:stretch>
        </p:blipFill>
        <p:spPr bwMode="auto">
          <a:xfrm>
            <a:off x="1142976" y="2441846"/>
            <a:ext cx="6786610" cy="3579442"/>
          </a:xfrm>
          <a:prstGeom prst="rect">
            <a:avLst/>
          </a:prstGeom>
          <a:noFill/>
        </p:spPr>
      </p:pic>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899592" y="1484784"/>
            <a:ext cx="7604918" cy="1200329"/>
          </a:xfrm>
          <a:prstGeom prst="rect">
            <a:avLst/>
          </a:prstGeom>
          <a:noFill/>
          <a:ln w="9525">
            <a:noFill/>
            <a:miter lim="800000"/>
            <a:headEnd/>
            <a:tailEnd/>
          </a:ln>
        </p:spPr>
        <p:txBody>
          <a:bodyPr wrap="square">
            <a:spAutoFit/>
          </a:bodyPr>
          <a:lstStyle/>
          <a:p>
            <a:pPr marL="342900" indent="-342900"/>
            <a:r>
              <a:rPr lang="en-US" altLang="zh-CN" sz="2400" dirty="0" smtClean="0">
                <a:latin typeface="Helvetica" pitchFamily="34" charset="0"/>
              </a:rPr>
              <a:t>2. What environmental problems does the world face?  What are the causes of these problems?</a:t>
            </a:r>
          </a:p>
          <a:p>
            <a:endParaRPr lang="en-US" altLang="zh-CN" sz="2400" dirty="0">
              <a:latin typeface="Helvetica" pitchFamily="34" charset="0"/>
            </a:endParaRPr>
          </a:p>
        </p:txBody>
      </p:sp>
      <p:sp>
        <p:nvSpPr>
          <p:cNvPr id="17" name="TextBox 16"/>
          <p:cNvSpPr txBox="1"/>
          <p:nvPr/>
        </p:nvSpPr>
        <p:spPr>
          <a:xfrm>
            <a:off x="2904986" y="3068960"/>
            <a:ext cx="3667278" cy="2492990"/>
          </a:xfrm>
          <a:prstGeom prst="rect">
            <a:avLst/>
          </a:prstGeom>
          <a:noFill/>
        </p:spPr>
        <p:txBody>
          <a:bodyPr wrap="square" rtlCol="0">
            <a:spAutoFit/>
          </a:bodyPr>
          <a:lstStyle/>
          <a:p>
            <a:pPr>
              <a:lnSpc>
                <a:spcPct val="150000"/>
              </a:lnSpc>
            </a:pPr>
            <a:r>
              <a:rPr lang="en-US" altLang="zh-CN" sz="2600" dirty="0" smtClean="0">
                <a:latin typeface="Helvetica"/>
                <a:ea typeface="楷体_GB2312" pitchFamily="49" charset="-122"/>
              </a:rPr>
              <a:t>• </a:t>
            </a:r>
            <a:r>
              <a:rPr lang="en-US" altLang="zh-CN" sz="2600" dirty="0" smtClean="0"/>
              <a:t>Water pollution</a:t>
            </a:r>
            <a:endParaRPr lang="en-US" altLang="zh-CN" sz="2600" dirty="0" smtClean="0">
              <a:latin typeface="Helvetica"/>
              <a:ea typeface="楷体_GB2312" pitchFamily="49" charset="-122"/>
            </a:endParaRPr>
          </a:p>
          <a:p>
            <a:pPr>
              <a:lnSpc>
                <a:spcPct val="150000"/>
              </a:lnSpc>
            </a:pPr>
            <a:r>
              <a:rPr lang="en-US" altLang="zh-CN" sz="2600" dirty="0" smtClean="0">
                <a:latin typeface="Helvetica"/>
                <a:ea typeface="楷体_GB2312" pitchFamily="49" charset="-122"/>
              </a:rPr>
              <a:t>• </a:t>
            </a:r>
            <a:r>
              <a:rPr lang="en-US" altLang="zh-CN" sz="2600" dirty="0" smtClean="0"/>
              <a:t>Air pollution</a:t>
            </a:r>
            <a:endParaRPr lang="en-US" altLang="zh-CN" sz="2600" dirty="0" smtClean="0">
              <a:latin typeface="Helvetica"/>
              <a:ea typeface="楷体_GB2312" pitchFamily="49" charset="-122"/>
            </a:endParaRPr>
          </a:p>
          <a:p>
            <a:pPr>
              <a:lnSpc>
                <a:spcPct val="150000"/>
              </a:lnSpc>
            </a:pPr>
            <a:r>
              <a:rPr lang="en-US" altLang="zh-CN" sz="2600" dirty="0" smtClean="0">
                <a:latin typeface="Helvetica"/>
                <a:ea typeface="楷体_GB2312" pitchFamily="49" charset="-122"/>
              </a:rPr>
              <a:t>• </a:t>
            </a:r>
            <a:r>
              <a:rPr lang="en-US" altLang="zh-CN" sz="2600" dirty="0" smtClean="0"/>
              <a:t>Wildlife protection</a:t>
            </a:r>
            <a:endParaRPr lang="en-US" altLang="zh-CN" sz="2600" dirty="0" smtClean="0">
              <a:latin typeface="Helvetica"/>
              <a:ea typeface="楷体_GB2312" pitchFamily="49" charset="-122"/>
            </a:endParaRPr>
          </a:p>
          <a:p>
            <a:pPr>
              <a:lnSpc>
                <a:spcPct val="150000"/>
              </a:lnSpc>
            </a:pPr>
            <a:r>
              <a:rPr lang="en-US" altLang="zh-CN" sz="2600" dirty="0" smtClean="0">
                <a:latin typeface="Helvetica"/>
                <a:ea typeface="楷体_GB2312" pitchFamily="49" charset="-122"/>
              </a:rPr>
              <a:t>• </a:t>
            </a:r>
            <a:r>
              <a:rPr lang="en-US" altLang="zh-CN" sz="2600" dirty="0" smtClean="0"/>
              <a:t>Land erosion</a:t>
            </a:r>
            <a:endParaRPr lang="zh-CN" altLang="en-US" sz="2600" dirty="0">
              <a:latin typeface="Helvetica"/>
              <a:ea typeface="楷体_GB2312" pitchFamily="49" charset="-122"/>
            </a:endParaRPr>
          </a:p>
        </p:txBody>
      </p:sp>
      <p:pic>
        <p:nvPicPr>
          <p:cNvPr id="13" name="Picture 2" descr="H:\2015年修改\图片16.jpg"/>
          <p:cNvPicPr>
            <a:picLocks noChangeAspect="1" noChangeArrowheads="1"/>
          </p:cNvPicPr>
          <p:nvPr/>
        </p:nvPicPr>
        <p:blipFill>
          <a:blip r:embed="rId3" cstate="print"/>
          <a:srcRect/>
          <a:stretch>
            <a:fillRect/>
          </a:stretch>
        </p:blipFill>
        <p:spPr bwMode="auto">
          <a:xfrm>
            <a:off x="0" y="0"/>
            <a:ext cx="7212013" cy="1163637"/>
          </a:xfrm>
          <a:prstGeom prst="rect">
            <a:avLst/>
          </a:prstGeom>
          <a:noFill/>
        </p:spPr>
      </p:pic>
      <p:sp>
        <p:nvSpPr>
          <p:cNvPr id="8" name="右箭头 7">
            <a:hlinkClick r:id="" action="ppaction://hlinkshowjump?jump=nextslide"/>
          </p:cNvPr>
          <p:cNvSpPr/>
          <p:nvPr/>
        </p:nvSpPr>
        <p:spPr>
          <a:xfrm>
            <a:off x="6143636" y="564357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 xmlns:p14="http://schemas.microsoft.com/office/powerpoint/2010/main"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2015年修改\图片4.jpg"/>
          <p:cNvPicPr>
            <a:picLocks noChangeAspect="1" noChangeArrowheads="1"/>
          </p:cNvPicPr>
          <p:nvPr/>
        </p:nvPicPr>
        <p:blipFill>
          <a:blip r:embed="rId2" cstate="print"/>
          <a:srcRect/>
          <a:stretch>
            <a:fillRect/>
          </a:stretch>
        </p:blipFill>
        <p:spPr bwMode="auto">
          <a:xfrm>
            <a:off x="785786" y="2347170"/>
            <a:ext cx="7599636" cy="4225102"/>
          </a:xfrm>
          <a:prstGeom prst="rect">
            <a:avLst/>
          </a:prstGeom>
          <a:noFill/>
        </p:spPr>
      </p:pic>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899592" y="1484784"/>
            <a:ext cx="7604918" cy="1200329"/>
          </a:xfrm>
          <a:prstGeom prst="rect">
            <a:avLst/>
          </a:prstGeom>
          <a:noFill/>
          <a:ln w="9525">
            <a:noFill/>
            <a:miter lim="800000"/>
            <a:headEnd/>
            <a:tailEnd/>
          </a:ln>
        </p:spPr>
        <p:txBody>
          <a:bodyPr wrap="square">
            <a:spAutoFit/>
          </a:bodyPr>
          <a:lstStyle/>
          <a:p>
            <a:pPr marL="330200" indent="-330200"/>
            <a:r>
              <a:rPr lang="en-US" altLang="zh-CN" sz="2400" dirty="0" smtClean="0">
                <a:latin typeface="Helvetica" pitchFamily="34" charset="0"/>
              </a:rPr>
              <a:t>2. What environmental problems does the world face?  What are the causes of these problems?</a:t>
            </a:r>
          </a:p>
          <a:p>
            <a:endParaRPr lang="en-US" altLang="zh-CN" sz="2400" dirty="0">
              <a:latin typeface="Helvetica" pitchFamily="34" charset="0"/>
            </a:endParaRPr>
          </a:p>
        </p:txBody>
      </p:sp>
      <p:pic>
        <p:nvPicPr>
          <p:cNvPr id="16" name="Picture 4">
            <a:hlinkClick r:id="rId3" action="ppaction://hlinksldjump"/>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428575" y="2857496"/>
            <a:ext cx="6596236" cy="3354765"/>
          </a:xfrm>
          <a:prstGeom prst="rect">
            <a:avLst/>
          </a:prstGeom>
          <a:noFill/>
        </p:spPr>
        <p:txBody>
          <a:bodyPr wrap="square" rtlCol="0">
            <a:spAutoFit/>
          </a:bodyPr>
          <a:lstStyle/>
          <a:p>
            <a:pPr marL="406400" indent="-406400">
              <a:spcBef>
                <a:spcPts val="600"/>
              </a:spcBef>
              <a:spcAft>
                <a:spcPts val="600"/>
              </a:spcAft>
            </a:pPr>
            <a:r>
              <a:rPr lang="en-US" altLang="zh-CN" sz="2400" dirty="0" smtClean="0">
                <a:latin typeface="Helvetica" pitchFamily="34" charset="0"/>
              </a:rPr>
              <a:t>•    People don’t have strong awareness of    environmental protection.  </a:t>
            </a:r>
          </a:p>
          <a:p>
            <a:pPr marL="406400" indent="-812800">
              <a:spcBef>
                <a:spcPts val="600"/>
              </a:spcBef>
              <a:spcAft>
                <a:spcPts val="600"/>
              </a:spcAft>
            </a:pPr>
            <a:r>
              <a:rPr lang="en-US" altLang="zh-CN" sz="2400" dirty="0" smtClean="0">
                <a:latin typeface="Helvetica" pitchFamily="34" charset="0"/>
              </a:rPr>
              <a:t>•    People don’t have a long-term vision. They hunt or cut down trees for temporary profit, but they don’t realize the price they or their children have to pay in the long run.  </a:t>
            </a:r>
            <a:endParaRPr lang="zh-CN" altLang="zh-CN" sz="2400" dirty="0" smtClean="0">
              <a:latin typeface="Helvetica" pitchFamily="34" charset="0"/>
            </a:endParaRPr>
          </a:p>
          <a:p>
            <a:pPr marL="444500" indent="-444500">
              <a:spcBef>
                <a:spcPts val="600"/>
              </a:spcBef>
              <a:spcAft>
                <a:spcPts val="600"/>
              </a:spcAft>
            </a:pPr>
            <a:r>
              <a:rPr lang="en-US" altLang="zh-CN" sz="2400" dirty="0" smtClean="0">
                <a:latin typeface="Helvetica" pitchFamily="34" charset="0"/>
              </a:rPr>
              <a:t> •   Some local governments don’t make good  plans about economic development. </a:t>
            </a:r>
            <a:endParaRPr lang="zh-CN" altLang="en-US" sz="2400" dirty="0">
              <a:latin typeface="Helvetica" pitchFamily="34" charset="0"/>
            </a:endParaRPr>
          </a:p>
        </p:txBody>
      </p:sp>
      <p:pic>
        <p:nvPicPr>
          <p:cNvPr id="13" name="Picture 2" descr="H:\2015年修改\图片16.jpg"/>
          <p:cNvPicPr>
            <a:picLocks noChangeAspect="1" noChangeArrowheads="1"/>
          </p:cNvPicPr>
          <p:nvPr/>
        </p:nvPicPr>
        <p:blipFill>
          <a:blip r:embed="rId5" cstate="print"/>
          <a:srcRect/>
          <a:stretch>
            <a:fillRect/>
          </a:stretch>
        </p:blipFill>
        <p:spPr bwMode="auto">
          <a:xfrm>
            <a:off x="0" y="0"/>
            <a:ext cx="7212013" cy="1163637"/>
          </a:xfrm>
          <a:prstGeom prst="rect">
            <a:avLst/>
          </a:prstGeom>
          <a:noFill/>
        </p:spPr>
      </p:pic>
    </p:spTree>
    <p:extLst>
      <p:ext uri="{BB962C8B-B14F-4D97-AF65-F5344CB8AC3E}">
        <p14:creationId xmlns="" xmlns:p14="http://schemas.microsoft.com/office/powerpoint/2010/main"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4.jpg"/>
          <p:cNvPicPr>
            <a:picLocks noChangeAspect="1" noChangeArrowheads="1"/>
          </p:cNvPicPr>
          <p:nvPr/>
        </p:nvPicPr>
        <p:blipFill>
          <a:blip r:embed="rId2" cstate="print"/>
          <a:srcRect/>
          <a:stretch>
            <a:fillRect/>
          </a:stretch>
        </p:blipFill>
        <p:spPr bwMode="auto">
          <a:xfrm>
            <a:off x="244505" y="2132856"/>
            <a:ext cx="8613775" cy="4402366"/>
          </a:xfrm>
          <a:prstGeom prst="rect">
            <a:avLst/>
          </a:prstGeom>
          <a:noFill/>
        </p:spPr>
      </p:pic>
      <p:sp>
        <p:nvSpPr>
          <p:cNvPr id="10" name="TextBox 9"/>
          <p:cNvSpPr txBox="1">
            <a:spLocks noChangeArrowheads="1"/>
          </p:cNvSpPr>
          <p:nvPr/>
        </p:nvSpPr>
        <p:spPr bwMode="auto">
          <a:xfrm>
            <a:off x="785417" y="2786058"/>
            <a:ext cx="7929987" cy="3354765"/>
          </a:xfrm>
          <a:prstGeom prst="rect">
            <a:avLst/>
          </a:prstGeom>
          <a:noFill/>
          <a:ln w="9525">
            <a:noFill/>
            <a:miter lim="800000"/>
            <a:headEnd/>
            <a:tailEnd/>
          </a:ln>
        </p:spPr>
        <p:txBody>
          <a:bodyPr wrap="square">
            <a:spAutoFit/>
          </a:bodyPr>
          <a:lstStyle/>
          <a:p>
            <a:pPr marL="292100" indent="-292100">
              <a:spcBef>
                <a:spcPts val="600"/>
              </a:spcBef>
              <a:spcAft>
                <a:spcPts val="600"/>
              </a:spcAft>
            </a:pPr>
            <a:r>
              <a:rPr lang="en-US" altLang="zh-CN" sz="2400" dirty="0" smtClean="0">
                <a:latin typeface="Helvetica" pitchFamily="34" charset="0"/>
              </a:rPr>
              <a:t>•  First, the authorities must have better foresight.  Environmental protection is a long-lasting campaign and its impact can’t be felt in a short term.</a:t>
            </a:r>
          </a:p>
          <a:p>
            <a:pPr marL="279400" indent="-279400">
              <a:spcBef>
                <a:spcPts val="600"/>
              </a:spcBef>
              <a:spcAft>
                <a:spcPts val="600"/>
              </a:spcAft>
            </a:pPr>
            <a:r>
              <a:rPr lang="en-US" altLang="zh-CN" sz="2400" dirty="0" smtClean="0">
                <a:latin typeface="Helvetica" pitchFamily="34" charset="0"/>
              </a:rPr>
              <a:t>•  Second, strict laws and policies should be made to ensure that the economy is not developed at the cost of the environment. </a:t>
            </a:r>
          </a:p>
          <a:p>
            <a:pPr marL="292100" indent="-292100">
              <a:spcBef>
                <a:spcPts val="600"/>
              </a:spcBef>
              <a:spcAft>
                <a:spcPts val="600"/>
              </a:spcAft>
            </a:pPr>
            <a:r>
              <a:rPr lang="en-US" altLang="zh-CN" sz="2400" dirty="0" smtClean="0">
                <a:latin typeface="Helvetica" pitchFamily="34" charset="0"/>
              </a:rPr>
              <a:t>•  Third, education can serve as effective way to teach more people to realize the importance of environment.  </a:t>
            </a:r>
            <a:endParaRPr lang="zh-CN" altLang="zh-CN" sz="2400" dirty="0" smtClean="0">
              <a:latin typeface="Helvetica" pitchFamily="34" charset="0"/>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539552" y="1132002"/>
            <a:ext cx="8461603" cy="1200329"/>
          </a:xfrm>
          <a:prstGeom prst="rect">
            <a:avLst/>
          </a:prstGeom>
          <a:noFill/>
          <a:ln w="9525">
            <a:noFill/>
            <a:miter lim="800000"/>
            <a:headEnd/>
            <a:tailEnd/>
          </a:ln>
        </p:spPr>
        <p:txBody>
          <a:bodyPr wrap="square">
            <a:spAutoFit/>
          </a:bodyPr>
          <a:lstStyle/>
          <a:p>
            <a:pPr marL="444500" indent="-444500"/>
            <a:r>
              <a:rPr lang="en-US" altLang="zh-CN" sz="2400" dirty="0" smtClean="0">
                <a:latin typeface="Helvetica"/>
                <a:ea typeface="楷体_GB2312" pitchFamily="49" charset="-122"/>
              </a:rPr>
              <a:t>3.  </a:t>
            </a:r>
            <a:r>
              <a:rPr lang="en-US" altLang="zh-CN" sz="2400" dirty="0" smtClean="0">
                <a:latin typeface="Helvetica" pitchFamily="34" charset="0"/>
              </a:rPr>
              <a:t>There are often conflicts between economic development and environmental protection. How should we balance the two and ensure sustainable development?</a:t>
            </a:r>
            <a:endParaRPr lang="en-US" altLang="zh-CN" sz="2400" dirty="0">
              <a:solidFill>
                <a:srgbClr val="1C1C1C"/>
              </a:solidFill>
            </a:endParaRPr>
          </a:p>
        </p:txBody>
      </p:sp>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566010" y="6327758"/>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2" descr="H:\2015年修改\图片16.jpg"/>
          <p:cNvPicPr>
            <a:picLocks noChangeAspect="1" noChangeArrowheads="1"/>
          </p:cNvPicPr>
          <p:nvPr/>
        </p:nvPicPr>
        <p:blipFill>
          <a:blip r:embed="rId5" cstate="print"/>
          <a:srcRect/>
          <a:stretch>
            <a:fillRect/>
          </a:stretch>
        </p:blipFill>
        <p:spPr bwMode="auto">
          <a:xfrm>
            <a:off x="0" y="0"/>
            <a:ext cx="7212013" cy="1163637"/>
          </a:xfrm>
          <a:prstGeom prst="rect">
            <a:avLst/>
          </a:prstGeom>
          <a:noFill/>
        </p:spPr>
      </p:pic>
    </p:spTree>
    <p:extLst>
      <p:ext uri="{BB962C8B-B14F-4D97-AF65-F5344CB8AC3E}">
        <p14:creationId xmlns="" xmlns:p14="http://schemas.microsoft.com/office/powerpoint/2010/main"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4.jpg"/>
          <p:cNvPicPr>
            <a:picLocks noChangeAspect="1" noChangeArrowheads="1"/>
          </p:cNvPicPr>
          <p:nvPr/>
        </p:nvPicPr>
        <p:blipFill>
          <a:blip r:embed="rId3" cstate="print"/>
          <a:srcRect/>
          <a:stretch>
            <a:fillRect/>
          </a:stretch>
        </p:blipFill>
        <p:spPr bwMode="auto">
          <a:xfrm>
            <a:off x="244505" y="1916832"/>
            <a:ext cx="8589933" cy="4705350"/>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642910" y="1196752"/>
            <a:ext cx="8215370" cy="757130"/>
          </a:xfrm>
          <a:prstGeom prst="rect">
            <a:avLst/>
          </a:prstGeom>
          <a:noFill/>
          <a:ln w="9525">
            <a:noFill/>
            <a:miter lim="800000"/>
            <a:headEnd/>
            <a:tailEnd/>
          </a:ln>
        </p:spPr>
        <p:txBody>
          <a:bodyPr wrap="square">
            <a:spAutoFit/>
          </a:bodyPr>
          <a:lstStyle/>
          <a:p>
            <a:pPr marL="495300" indent="-495300">
              <a:lnSpc>
                <a:spcPct val="90000"/>
              </a:lnSpc>
            </a:pPr>
            <a:r>
              <a:rPr lang="en-US" altLang="zh-CN" sz="2400" b="1" dirty="0" smtClean="0">
                <a:latin typeface="Helvetica"/>
              </a:rPr>
              <a:t>Q:  </a:t>
            </a:r>
            <a:r>
              <a:rPr lang="en-US" altLang="zh-CN" sz="2400" dirty="0" smtClean="0">
                <a:latin typeface="Helvetica"/>
              </a:rPr>
              <a:t>How much do you know about the basic view held by Chinese government towards environmental protection? </a:t>
            </a:r>
            <a:endParaRPr lang="zh-CN" altLang="en-US" sz="2400" dirty="0">
              <a:latin typeface="Helvetica"/>
            </a:endParaRPr>
          </a:p>
        </p:txBody>
      </p:sp>
      <p:sp>
        <p:nvSpPr>
          <p:cNvPr id="11" name="矩形 10"/>
          <p:cNvSpPr/>
          <p:nvPr/>
        </p:nvSpPr>
        <p:spPr>
          <a:xfrm>
            <a:off x="642910" y="2448836"/>
            <a:ext cx="8001056" cy="4123436"/>
          </a:xfrm>
          <a:prstGeom prst="rect">
            <a:avLst/>
          </a:prstGeom>
        </p:spPr>
        <p:txBody>
          <a:bodyPr wrap="square">
            <a:spAutoFit/>
          </a:bodyPr>
          <a:lstStyle/>
          <a:p>
            <a:pPr marL="444500" indent="-444500">
              <a:lnSpc>
                <a:spcPct val="110000"/>
              </a:lnSpc>
            </a:pPr>
            <a:r>
              <a:rPr lang="en-US" altLang="zh-CN" sz="2400" dirty="0" smtClean="0">
                <a:latin typeface="Helvetica"/>
              </a:rPr>
              <a:t> </a:t>
            </a:r>
            <a:r>
              <a:rPr lang="en-US" altLang="zh-CN" sz="2400" dirty="0" smtClean="0">
                <a:latin typeface="Helvetica" pitchFamily="34" charset="0"/>
              </a:rPr>
              <a:t>•   </a:t>
            </a:r>
            <a:r>
              <a:rPr lang="en-US" altLang="zh-CN" sz="2400" dirty="0" smtClean="0">
                <a:latin typeface="Helvetica"/>
              </a:rPr>
              <a:t>According to the government policy, promoting ecological progress is a long-term task of vital importance to the people’s well-being and China’s future. </a:t>
            </a:r>
          </a:p>
          <a:p>
            <a:pPr marL="406400" indent="-406400">
              <a:lnSpc>
                <a:spcPct val="110000"/>
              </a:lnSpc>
            </a:pPr>
            <a:r>
              <a:rPr lang="en-US" altLang="zh-CN" sz="2400" dirty="0" smtClean="0">
                <a:latin typeface="Helvetica"/>
              </a:rPr>
              <a:t> </a:t>
            </a:r>
            <a:r>
              <a:rPr lang="en-US" altLang="zh-CN" sz="2400" dirty="0" smtClean="0">
                <a:latin typeface="Helvetica" pitchFamily="34" charset="0"/>
              </a:rPr>
              <a:t>•   </a:t>
            </a:r>
            <a:r>
              <a:rPr lang="en-US" altLang="zh-CN" sz="2400" dirty="0" smtClean="0">
                <a:latin typeface="Helvetica"/>
              </a:rPr>
              <a:t>We must give high priority to making ecological progress and incorporate it into all aspects and the whole process of advancing economic, political, cultural, and social progress, work hard to build a beautiful country, and achieve lasting and sustainable development of the Chinese nation.</a:t>
            </a:r>
            <a:endParaRPr lang="zh-CN" altLang="zh-CN" sz="2400" dirty="0" smtClean="0">
              <a:latin typeface="Helvetica"/>
            </a:endParaRPr>
          </a:p>
        </p:txBody>
      </p:sp>
      <p:pic>
        <p:nvPicPr>
          <p:cNvPr id="190468" name="Picture 4" descr="H:\2015年修改\图片21.jpg"/>
          <p:cNvPicPr>
            <a:picLocks noChangeAspect="1" noChangeArrowheads="1"/>
          </p:cNvPicPr>
          <p:nvPr/>
        </p:nvPicPr>
        <p:blipFill>
          <a:blip r:embed="rId4" cstate="print"/>
          <a:srcRect/>
          <a:stretch>
            <a:fillRect/>
          </a:stretch>
        </p:blipFill>
        <p:spPr bwMode="auto">
          <a:xfrm>
            <a:off x="-32" y="-24"/>
            <a:ext cx="7156450" cy="1163637"/>
          </a:xfrm>
          <a:prstGeom prst="rect">
            <a:avLst/>
          </a:prstGeom>
          <a:noFill/>
        </p:spPr>
      </p:pic>
      <p:sp>
        <p:nvSpPr>
          <p:cNvPr id="8" name="右箭头 7">
            <a:hlinkClick r:id="" action="ppaction://hlinkshowjump?jump=nextslide"/>
          </p:cNvPr>
          <p:cNvSpPr/>
          <p:nvPr/>
        </p:nvSpPr>
        <p:spPr>
          <a:xfrm>
            <a:off x="6343700" y="616530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 xmlns:p14="http://schemas.microsoft.com/office/powerpoint/2010/main"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4.jpg"/>
          <p:cNvPicPr>
            <a:picLocks noChangeAspect="1" noChangeArrowheads="1"/>
          </p:cNvPicPr>
          <p:nvPr/>
        </p:nvPicPr>
        <p:blipFill>
          <a:blip r:embed="rId3" cstate="print"/>
          <a:srcRect/>
          <a:stretch>
            <a:fillRect/>
          </a:stretch>
        </p:blipFill>
        <p:spPr bwMode="auto">
          <a:xfrm>
            <a:off x="244505" y="1916832"/>
            <a:ext cx="8899495" cy="4705350"/>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615978" y="2488726"/>
            <a:ext cx="8313740" cy="4154984"/>
          </a:xfrm>
          <a:prstGeom prst="rect">
            <a:avLst/>
          </a:prstGeom>
        </p:spPr>
        <p:txBody>
          <a:bodyPr wrap="square">
            <a:spAutoFit/>
          </a:bodyPr>
          <a:lstStyle/>
          <a:p>
            <a:pPr marL="469900" indent="-469900">
              <a:lnSpc>
                <a:spcPct val="110000"/>
              </a:lnSpc>
            </a:pPr>
            <a:r>
              <a:rPr lang="en-US" altLang="zh-CN" sz="2400" dirty="0" smtClean="0">
                <a:latin typeface="Helvetica"/>
              </a:rPr>
              <a:t> </a:t>
            </a:r>
            <a:r>
              <a:rPr lang="en-US" altLang="zh-CN" sz="2400" dirty="0" smtClean="0">
                <a:latin typeface="Helvetica" pitchFamily="34" charset="0"/>
              </a:rPr>
              <a:t>•   </a:t>
            </a:r>
            <a:r>
              <a:rPr lang="en-US" altLang="zh-CN" sz="2400" dirty="0" smtClean="0">
                <a:latin typeface="Helvetica"/>
              </a:rPr>
              <a:t>We should remain committed to the basic state policy    of conserving resources and protecting the environment as well as the principle of giving high priority to conserving resources, protecting the environment and promoting its natural restoration, and strive for green, circular and low-carbon development. </a:t>
            </a:r>
          </a:p>
          <a:p>
            <a:pPr marL="444500" indent="-444500">
              <a:lnSpc>
                <a:spcPct val="110000"/>
              </a:lnSpc>
            </a:pPr>
            <a:r>
              <a:rPr lang="en-US" altLang="zh-CN" sz="2400" dirty="0" smtClean="0">
                <a:latin typeface="Helvetica"/>
              </a:rPr>
              <a:t> </a:t>
            </a:r>
            <a:r>
              <a:rPr lang="en-US" altLang="zh-CN" sz="2400" dirty="0" smtClean="0">
                <a:latin typeface="Helvetica" pitchFamily="34" charset="0"/>
              </a:rPr>
              <a:t>•   </a:t>
            </a:r>
            <a:r>
              <a:rPr lang="en-US" altLang="zh-CN" sz="2400" dirty="0" smtClean="0">
                <a:latin typeface="Helvetica"/>
              </a:rPr>
              <a:t>We should preserve our geographical space and improve our industrial structure, way of production and way of life in the interest of conserving resources and protecting the environment.</a:t>
            </a:r>
            <a:endParaRPr lang="zh-CN" altLang="zh-CN" sz="2400" dirty="0" smtClean="0">
              <a:latin typeface="Helvetica"/>
            </a:endParaRPr>
          </a:p>
        </p:txBody>
      </p:sp>
      <p:pic>
        <p:nvPicPr>
          <p:cNvPr id="22"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566181" y="6399236"/>
            <a:ext cx="434975" cy="458788"/>
          </a:xfrm>
          <a:prstGeom prst="rect">
            <a:avLst/>
          </a:prstGeom>
          <a:noFill/>
          <a:ln w="9525">
            <a:noFill/>
            <a:miter lim="800000"/>
            <a:headEnd/>
            <a:tailEnd/>
          </a:ln>
        </p:spPr>
      </p:pic>
      <p:pic>
        <p:nvPicPr>
          <p:cNvPr id="190468" name="Picture 4" descr="H:\2015年修改\图片21.jpg"/>
          <p:cNvPicPr>
            <a:picLocks noChangeAspect="1" noChangeArrowheads="1"/>
          </p:cNvPicPr>
          <p:nvPr/>
        </p:nvPicPr>
        <p:blipFill>
          <a:blip r:embed="rId6" cstate="print"/>
          <a:srcRect/>
          <a:stretch>
            <a:fillRect/>
          </a:stretch>
        </p:blipFill>
        <p:spPr bwMode="auto">
          <a:xfrm>
            <a:off x="-32" y="-24"/>
            <a:ext cx="7156450" cy="1163637"/>
          </a:xfrm>
          <a:prstGeom prst="rect">
            <a:avLst/>
          </a:prstGeom>
          <a:noFill/>
        </p:spPr>
      </p:pic>
      <p:sp>
        <p:nvSpPr>
          <p:cNvPr id="8" name="文本框 5"/>
          <p:cNvSpPr txBox="1">
            <a:spLocks noChangeArrowheads="1"/>
          </p:cNvSpPr>
          <p:nvPr/>
        </p:nvSpPr>
        <p:spPr bwMode="auto">
          <a:xfrm>
            <a:off x="642910" y="1196752"/>
            <a:ext cx="8215370" cy="757130"/>
          </a:xfrm>
          <a:prstGeom prst="rect">
            <a:avLst/>
          </a:prstGeom>
          <a:noFill/>
          <a:ln w="9525">
            <a:noFill/>
            <a:miter lim="800000"/>
            <a:headEnd/>
            <a:tailEnd/>
          </a:ln>
        </p:spPr>
        <p:txBody>
          <a:bodyPr wrap="square">
            <a:spAutoFit/>
          </a:bodyPr>
          <a:lstStyle/>
          <a:p>
            <a:pPr marL="495300" indent="-495300">
              <a:lnSpc>
                <a:spcPct val="90000"/>
              </a:lnSpc>
            </a:pPr>
            <a:r>
              <a:rPr lang="en-US" altLang="zh-CN" sz="2400" b="1" dirty="0" smtClean="0">
                <a:latin typeface="Helvetica"/>
              </a:rPr>
              <a:t>Q:  </a:t>
            </a:r>
            <a:r>
              <a:rPr lang="en-US" altLang="zh-CN" sz="2400" dirty="0" smtClean="0">
                <a:latin typeface="Helvetica"/>
              </a:rPr>
              <a:t>How much do you know about the basic view held by Chinese government towards environmental protection? </a:t>
            </a:r>
            <a:endParaRPr lang="zh-CN" altLang="en-US" sz="2400" dirty="0">
              <a:latin typeface="Helvetica"/>
            </a:endParaRPr>
          </a:p>
        </p:txBody>
      </p:sp>
    </p:spTree>
    <p:extLst>
      <p:ext uri="{BB962C8B-B14F-4D97-AF65-F5344CB8AC3E}">
        <p14:creationId xmlns="" xmlns:p14="http://schemas.microsoft.com/office/powerpoint/2010/main"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4" name="Picture 2" descr="H:\2015年修改\图片17.jpg"/>
          <p:cNvPicPr>
            <a:picLocks noChangeAspect="1" noChangeArrowheads="1"/>
          </p:cNvPicPr>
          <p:nvPr/>
        </p:nvPicPr>
        <p:blipFill>
          <a:blip r:embed="rId5" cstate="print"/>
          <a:srcRect/>
          <a:stretch>
            <a:fillRect/>
          </a:stretch>
        </p:blipFill>
        <p:spPr bwMode="auto">
          <a:xfrm>
            <a:off x="0" y="0"/>
            <a:ext cx="8656637" cy="1163637"/>
          </a:xfrm>
          <a:prstGeom prst="rect">
            <a:avLst/>
          </a:prstGeom>
          <a:noFill/>
        </p:spPr>
      </p:pic>
      <p:grpSp>
        <p:nvGrpSpPr>
          <p:cNvPr id="22" name="组合 17"/>
          <p:cNvGrpSpPr/>
          <p:nvPr/>
        </p:nvGrpSpPr>
        <p:grpSpPr>
          <a:xfrm>
            <a:off x="899592" y="1556792"/>
            <a:ext cx="6264696" cy="2592288"/>
            <a:chOff x="899592" y="1772816"/>
            <a:chExt cx="6264696" cy="2592288"/>
          </a:xfrm>
        </p:grpSpPr>
        <p:sp>
          <p:nvSpPr>
            <p:cNvPr id="24" name="TextBox 23"/>
            <p:cNvSpPr txBox="1">
              <a:spLocks noChangeArrowheads="1"/>
            </p:cNvSpPr>
            <p:nvPr/>
          </p:nvSpPr>
          <p:spPr bwMode="auto">
            <a:xfrm>
              <a:off x="924275" y="3164775"/>
              <a:ext cx="6240013" cy="1200329"/>
            </a:xfrm>
            <a:prstGeom prst="rect">
              <a:avLst/>
            </a:prstGeom>
            <a:noFill/>
            <a:ln w="9525">
              <a:noFill/>
              <a:miter lim="800000"/>
              <a:headEnd/>
              <a:tailEnd/>
            </a:ln>
          </p:spPr>
          <p:txBody>
            <a:bodyPr wrap="square">
              <a:spAutoFit/>
            </a:bodyPr>
            <a:lstStyle/>
            <a:p>
              <a:pPr marL="584200" indent="-584200">
                <a:defRPr/>
              </a:pPr>
              <a:r>
                <a:rPr lang="en-US" altLang="zh-CN" sz="2400" b="1" dirty="0" smtClean="0">
                  <a:solidFill>
                    <a:srgbClr val="000000"/>
                  </a:solidFill>
                  <a:latin typeface="Helvetica"/>
                </a:rPr>
                <a:t>Q1</a:t>
              </a:r>
              <a:r>
                <a:rPr lang="en-US" altLang="zh-CN" sz="2400" dirty="0" smtClean="0">
                  <a:solidFill>
                    <a:srgbClr val="000000"/>
                  </a:solidFill>
                  <a:latin typeface="Helvetica"/>
                </a:rPr>
                <a:t>: </a:t>
              </a:r>
              <a:r>
                <a:rPr lang="en-US" altLang="zh-CN" sz="2400" dirty="0" smtClean="0">
                  <a:latin typeface="Helvetica"/>
                </a:rPr>
                <a:t>What have human beings done to the    other species on the earth?</a:t>
              </a:r>
            </a:p>
            <a:p>
              <a:pPr>
                <a:defRPr/>
              </a:pPr>
              <a:endParaRPr lang="zh-CN" altLang="en-US" sz="2400" dirty="0" smtClean="0">
                <a:solidFill>
                  <a:srgbClr val="000000"/>
                </a:solidFill>
                <a:latin typeface="Helvetica"/>
              </a:endParaRPr>
            </a:p>
          </p:txBody>
        </p:sp>
        <p:sp>
          <p:nvSpPr>
            <p:cNvPr id="25" name="矩形 10"/>
            <p:cNvSpPr/>
            <p:nvPr/>
          </p:nvSpPr>
          <p:spPr>
            <a:xfrm>
              <a:off x="899592" y="1772816"/>
              <a:ext cx="6120680" cy="954107"/>
            </a:xfrm>
            <a:prstGeom prst="rect">
              <a:avLst/>
            </a:prstGeom>
          </p:spPr>
          <p:txBody>
            <a:bodyPr wrap="square">
              <a:spAutoFit/>
            </a:bodyPr>
            <a:lstStyle/>
            <a:p>
              <a:pPr eaLnBrk="0" hangingPunct="0">
                <a:defRPr/>
              </a:pPr>
              <a:r>
                <a:rPr lang="en-US" altLang="zh-CN" sz="2800" b="1" dirty="0" smtClean="0">
                  <a:solidFill>
                    <a:srgbClr val="000000"/>
                  </a:solidFill>
                  <a:latin typeface="Helvetica"/>
                </a:rPr>
                <a:t>Watch a video clip and discuss the following questions.</a:t>
              </a:r>
              <a:endParaRPr lang="en-US" altLang="zh-CN" sz="2800" b="1" dirty="0">
                <a:solidFill>
                  <a:srgbClr val="000000"/>
                </a:solidFill>
                <a:latin typeface="Helvetica"/>
              </a:endParaRPr>
            </a:p>
          </p:txBody>
        </p:sp>
      </p:grpSp>
      <p:grpSp>
        <p:nvGrpSpPr>
          <p:cNvPr id="18" name="组合 17"/>
          <p:cNvGrpSpPr/>
          <p:nvPr/>
        </p:nvGrpSpPr>
        <p:grpSpPr>
          <a:xfrm>
            <a:off x="2267744" y="5715016"/>
            <a:ext cx="4410654" cy="461665"/>
            <a:chOff x="2267744" y="5715016"/>
            <a:chExt cx="4410654" cy="461665"/>
          </a:xfrm>
        </p:grpSpPr>
        <p:sp>
          <p:nvSpPr>
            <p:cNvPr id="26" name="Text Box 1074"/>
            <p:cNvSpPr txBox="1">
              <a:spLocks noChangeArrowheads="1"/>
            </p:cNvSpPr>
            <p:nvPr/>
          </p:nvSpPr>
          <p:spPr bwMode="auto">
            <a:xfrm>
              <a:off x="2267744" y="5715016"/>
              <a:ext cx="2767010" cy="461665"/>
            </a:xfrm>
            <a:prstGeom prst="rect">
              <a:avLst/>
            </a:prstGeom>
            <a:noFill/>
            <a:ln w="12700" cap="sq">
              <a:noFill/>
              <a:miter lim="800000"/>
              <a:headEnd type="none" w="sm" len="sm"/>
              <a:tailEnd type="none" w="sm" len="sm"/>
            </a:ln>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Video Watching</a:t>
              </a:r>
            </a:p>
          </p:txBody>
        </p:sp>
        <p:pic>
          <p:nvPicPr>
            <p:cNvPr id="27" name="Picture 9" descr="13">
              <a:hlinkClick r:id="rId6" action="ppaction://hlinkfile"/>
            </p:cNvPr>
            <p:cNvPicPr>
              <a:picLocks noChangeAspect="1" noChangeArrowheads="1" noCrop="1"/>
            </p:cNvPicPr>
            <p:nvPr/>
          </p:nvPicPr>
          <p:blipFill>
            <a:blip r:embed="rId7" cstate="print"/>
            <a:srcRect/>
            <a:stretch>
              <a:fillRect/>
            </a:stretch>
          </p:blipFill>
          <p:spPr bwMode="auto">
            <a:xfrm>
              <a:off x="5148064" y="5715016"/>
              <a:ext cx="1530334" cy="408873"/>
            </a:xfrm>
            <a:prstGeom prst="rect">
              <a:avLst/>
            </a:prstGeom>
            <a:noFill/>
            <a:ln w="9525">
              <a:noFill/>
              <a:miter lim="800000"/>
              <a:headEnd/>
              <a:tailEnd/>
            </a:ln>
          </p:spPr>
        </p:pic>
      </p:grpSp>
      <p:pic>
        <p:nvPicPr>
          <p:cNvPr id="28" name="Picture 27" descr="E:\2014素材\441\24[2007418114541].png"/>
          <p:cNvPicPr>
            <a:picLocks noChangeAspect="1" noChangeArrowheads="1"/>
          </p:cNvPicPr>
          <p:nvPr/>
        </p:nvPicPr>
        <p:blipFill>
          <a:blip r:embed="rId8" cstate="print"/>
          <a:srcRect/>
          <a:stretch>
            <a:fillRect/>
          </a:stretch>
        </p:blipFill>
        <p:spPr bwMode="auto">
          <a:xfrm rot="1602339">
            <a:off x="6907038" y="1145702"/>
            <a:ext cx="1500187" cy="1566863"/>
          </a:xfrm>
          <a:prstGeom prst="rect">
            <a:avLst/>
          </a:prstGeom>
          <a:noFill/>
          <a:ln w="9525">
            <a:noFill/>
            <a:miter lim="800000"/>
            <a:headEnd/>
            <a:tailEnd/>
          </a:ln>
        </p:spPr>
      </p:pic>
      <p:grpSp>
        <p:nvGrpSpPr>
          <p:cNvPr id="29" name="组合 18"/>
          <p:cNvGrpSpPr/>
          <p:nvPr/>
        </p:nvGrpSpPr>
        <p:grpSpPr>
          <a:xfrm>
            <a:off x="6757537" y="4509120"/>
            <a:ext cx="1054823" cy="1080120"/>
            <a:chOff x="5697555" y="4278328"/>
            <a:chExt cx="1446213" cy="1365250"/>
          </a:xfrm>
        </p:grpSpPr>
        <p:pic>
          <p:nvPicPr>
            <p:cNvPr id="30" name="Picture 3">
              <a:hlinkClick r:id="rId9" action="ppaction://hlinksldjump"/>
            </p:cNvPr>
            <p:cNvPicPr>
              <a:picLocks noChangeAspect="1" noChangeArrowheads="1"/>
            </p:cNvPicPr>
            <p:nvPr/>
          </p:nvPicPr>
          <p:blipFill>
            <a:blip r:embed="rId10" cstate="print"/>
            <a:srcRect/>
            <a:stretch>
              <a:fillRect/>
            </a:stretch>
          </p:blipFill>
          <p:spPr bwMode="auto">
            <a:xfrm>
              <a:off x="5697555" y="4278328"/>
              <a:ext cx="1446213" cy="1365250"/>
            </a:xfrm>
            <a:prstGeom prst="rect">
              <a:avLst/>
            </a:prstGeom>
            <a:noFill/>
            <a:ln w="9525">
              <a:noFill/>
              <a:miter lim="800000"/>
              <a:headEnd/>
              <a:tailEnd/>
            </a:ln>
          </p:spPr>
        </p:pic>
        <p:sp>
          <p:nvSpPr>
            <p:cNvPr id="31" name="TextBox 30">
              <a:hlinkClick r:id="rId11" action="ppaction://hlinksldjump"/>
            </p:cNvPr>
            <p:cNvSpPr txBox="1"/>
            <p:nvPr/>
          </p:nvSpPr>
          <p:spPr>
            <a:xfrm>
              <a:off x="5903307" y="4778393"/>
              <a:ext cx="1073149" cy="544633"/>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2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
        <p:nvSpPr>
          <p:cNvPr id="13" name="TextBox 12"/>
          <p:cNvSpPr txBox="1">
            <a:spLocks noChangeArrowheads="1"/>
          </p:cNvSpPr>
          <p:nvPr/>
        </p:nvSpPr>
        <p:spPr bwMode="auto">
          <a:xfrm>
            <a:off x="924275" y="4122946"/>
            <a:ext cx="6240013" cy="1200329"/>
          </a:xfrm>
          <a:prstGeom prst="rect">
            <a:avLst/>
          </a:prstGeom>
          <a:noFill/>
          <a:ln w="9525">
            <a:noFill/>
            <a:miter lim="800000"/>
            <a:headEnd/>
            <a:tailEnd/>
          </a:ln>
        </p:spPr>
        <p:txBody>
          <a:bodyPr wrap="square">
            <a:spAutoFit/>
          </a:bodyPr>
          <a:lstStyle/>
          <a:p>
            <a:pPr marL="558800" indent="-558800">
              <a:defRPr/>
            </a:pPr>
            <a:r>
              <a:rPr lang="en-US" altLang="zh-CN" sz="2400" b="1" dirty="0" smtClean="0">
                <a:solidFill>
                  <a:srgbClr val="000000"/>
                </a:solidFill>
                <a:latin typeface="Helvetica"/>
              </a:rPr>
              <a:t>Q2</a:t>
            </a:r>
            <a:r>
              <a:rPr lang="en-US" altLang="zh-CN" sz="2400" dirty="0" smtClean="0">
                <a:solidFill>
                  <a:srgbClr val="000000"/>
                </a:solidFill>
                <a:latin typeface="Helvetica"/>
              </a:rPr>
              <a:t>: </a:t>
            </a:r>
            <a:r>
              <a:rPr lang="en-US" altLang="zh-CN" sz="2400" dirty="0" smtClean="0">
                <a:latin typeface="Helvetica"/>
              </a:rPr>
              <a:t>What lessons should we learn from this video clip?</a:t>
            </a:r>
          </a:p>
          <a:p>
            <a:pPr>
              <a:defRPr/>
            </a:pPr>
            <a:endParaRPr lang="zh-CN" altLang="en-US" sz="2400" dirty="0" smtClean="0">
              <a:solidFill>
                <a:srgbClr val="000000"/>
              </a:solidFill>
              <a:latin typeface="Helvetica"/>
            </a:endParaRPr>
          </a:p>
        </p:txBody>
      </p:sp>
      <p:grpSp>
        <p:nvGrpSpPr>
          <p:cNvPr id="15" name="组合 18"/>
          <p:cNvGrpSpPr/>
          <p:nvPr/>
        </p:nvGrpSpPr>
        <p:grpSpPr>
          <a:xfrm>
            <a:off x="6757537" y="3212976"/>
            <a:ext cx="1054823" cy="1080120"/>
            <a:chOff x="5697555" y="4278328"/>
            <a:chExt cx="1446213" cy="1365250"/>
          </a:xfrm>
        </p:grpSpPr>
        <p:pic>
          <p:nvPicPr>
            <p:cNvPr id="16" name="Picture 3">
              <a:hlinkClick r:id="rId9" action="ppaction://hlinksldjump"/>
            </p:cNvPr>
            <p:cNvPicPr>
              <a:picLocks noChangeAspect="1" noChangeArrowheads="1"/>
            </p:cNvPicPr>
            <p:nvPr/>
          </p:nvPicPr>
          <p:blipFill>
            <a:blip r:embed="rId10"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9" action="ppaction://hlinksldjump"/>
            </p:cNvPr>
            <p:cNvSpPr txBox="1"/>
            <p:nvPr/>
          </p:nvSpPr>
          <p:spPr>
            <a:xfrm>
              <a:off x="5903307" y="4778393"/>
              <a:ext cx="1073149" cy="544633"/>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2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Tree>
    <p:extLst>
      <p:ext uri="{BB962C8B-B14F-4D97-AF65-F5344CB8AC3E}">
        <p14:creationId xmlns="" xmlns:p14="http://schemas.microsoft.com/office/powerpoint/2010/main" val="9794277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cstate="print"/>
          <a:srcRect/>
          <a:stretch>
            <a:fillRect/>
          </a:stretch>
        </p:blipFill>
        <p:spPr bwMode="auto">
          <a:xfrm>
            <a:off x="311350" y="2420887"/>
            <a:ext cx="8005066" cy="3760837"/>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877887" y="1538402"/>
            <a:ext cx="7378699" cy="810478"/>
          </a:xfrm>
          <a:prstGeom prst="rect">
            <a:avLst/>
          </a:prstGeom>
          <a:noFill/>
          <a:ln w="9525">
            <a:noFill/>
            <a:miter lim="800000"/>
            <a:headEnd/>
            <a:tailEnd/>
          </a:ln>
        </p:spPr>
        <p:txBody>
          <a:bodyPr wrap="square">
            <a:spAutoFit/>
          </a:bodyPr>
          <a:lstStyle/>
          <a:p>
            <a:pPr marL="330200" indent="-330200">
              <a:lnSpc>
                <a:spcPts val="2800"/>
              </a:lnSpc>
            </a:pPr>
            <a:r>
              <a:rPr lang="en-US" altLang="zh-CN" sz="2400" dirty="0" smtClean="0">
                <a:latin typeface="Helvetica"/>
              </a:rPr>
              <a:t>1. What have human beings done to the other species on the earth?</a:t>
            </a:r>
          </a:p>
        </p:txBody>
      </p:sp>
      <p:sp>
        <p:nvSpPr>
          <p:cNvPr id="11" name="矩形 10"/>
          <p:cNvSpPr/>
          <p:nvPr/>
        </p:nvSpPr>
        <p:spPr>
          <a:xfrm>
            <a:off x="1473376" y="2889648"/>
            <a:ext cx="6741962" cy="3194721"/>
          </a:xfrm>
          <a:prstGeom prst="rect">
            <a:avLst/>
          </a:prstGeom>
        </p:spPr>
        <p:txBody>
          <a:bodyPr wrap="square">
            <a:spAutoFit/>
          </a:bodyPr>
          <a:lstStyle/>
          <a:p>
            <a:pPr marL="120650" indent="-120650">
              <a:lnSpc>
                <a:spcPct val="120000"/>
              </a:lnSpc>
              <a:buClr>
                <a:srgbClr val="FF6600"/>
              </a:buClr>
            </a:pPr>
            <a:r>
              <a:rPr lang="en-US" altLang="zh-CN" sz="2400" dirty="0" smtClean="0">
                <a:latin typeface="Helvetica"/>
              </a:rPr>
              <a:t> To live better, human beings have been conducting the only mission to continue with the destruction to the other species on the earth. Human beings have invaded their territory, destroyed their homes, kept ignoring their situation and put them in the danger of extinction …</a:t>
            </a:r>
          </a:p>
        </p:txBody>
      </p:sp>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2" name="Picture 2" descr="H:\2015年修改\图片17.jpg"/>
          <p:cNvPicPr>
            <a:picLocks noChangeAspect="1" noChangeArrowheads="1"/>
          </p:cNvPicPr>
          <p:nvPr/>
        </p:nvPicPr>
        <p:blipFill>
          <a:blip r:embed="rId6" cstate="print"/>
          <a:srcRect/>
          <a:stretch>
            <a:fillRect/>
          </a:stretch>
        </p:blipFill>
        <p:spPr bwMode="auto">
          <a:xfrm>
            <a:off x="0" y="0"/>
            <a:ext cx="8656637" cy="1163637"/>
          </a:xfrm>
          <a:prstGeom prst="rect">
            <a:avLst/>
          </a:prstGeom>
          <a:noFill/>
        </p:spPr>
      </p:pic>
    </p:spTree>
    <p:extLst>
      <p:ext uri="{BB962C8B-B14F-4D97-AF65-F5344CB8AC3E}">
        <p14:creationId xmlns="" xmlns:p14="http://schemas.microsoft.com/office/powerpoint/2010/main"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cstate="print"/>
          <a:srcRect/>
          <a:stretch>
            <a:fillRect/>
          </a:stretch>
        </p:blipFill>
        <p:spPr bwMode="auto">
          <a:xfrm>
            <a:off x="0" y="1844824"/>
            <a:ext cx="8809007" cy="4608512"/>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877887" y="1412776"/>
            <a:ext cx="7378699"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latin typeface="Helvetica"/>
              </a:rPr>
              <a:t>2. What lessons should we learn from this video clip?</a:t>
            </a:r>
          </a:p>
        </p:txBody>
      </p:sp>
      <p:sp>
        <p:nvSpPr>
          <p:cNvPr id="11" name="矩形 10"/>
          <p:cNvSpPr/>
          <p:nvPr/>
        </p:nvSpPr>
        <p:spPr>
          <a:xfrm>
            <a:off x="1071538" y="2451660"/>
            <a:ext cx="7585099" cy="3785652"/>
          </a:xfrm>
          <a:prstGeom prst="rect">
            <a:avLst/>
          </a:prstGeom>
        </p:spPr>
        <p:txBody>
          <a:bodyPr wrap="square">
            <a:spAutoFit/>
          </a:bodyPr>
          <a:lstStyle/>
          <a:p>
            <a:pPr marL="292100" indent="-292100">
              <a:buClr>
                <a:srgbClr val="FF6600"/>
              </a:buClr>
            </a:pPr>
            <a:r>
              <a:rPr lang="en-US" altLang="zh-CN" sz="2400" dirty="0" smtClean="0">
                <a:latin typeface="Helvetica" pitchFamily="34" charset="0"/>
              </a:rPr>
              <a:t>•  </a:t>
            </a:r>
            <a:r>
              <a:rPr lang="en-US" altLang="zh-CN" sz="2400" dirty="0" smtClean="0">
                <a:latin typeface="Helvetica"/>
              </a:rPr>
              <a:t>The planet does not belong to us, and we are not     but the guest;</a:t>
            </a:r>
          </a:p>
          <a:p>
            <a:pPr marL="266700" indent="-266700">
              <a:buClr>
                <a:srgbClr val="FF6600"/>
              </a:buClr>
            </a:pPr>
            <a:r>
              <a:rPr lang="en-US" altLang="zh-CN" sz="2400" dirty="0" smtClean="0">
                <a:latin typeface="Helvetica" pitchFamily="34" charset="0"/>
              </a:rPr>
              <a:t>•  </a:t>
            </a:r>
            <a:r>
              <a:rPr lang="en-US" altLang="zh-CN" sz="2400" dirty="0" smtClean="0">
                <a:latin typeface="Helvetica"/>
              </a:rPr>
              <a:t>The earth belongs to you, to us and to the other   species too;</a:t>
            </a:r>
          </a:p>
          <a:p>
            <a:pPr marL="120650" indent="-120650" algn="just">
              <a:buClr>
                <a:srgbClr val="FF6600"/>
              </a:buClr>
            </a:pPr>
            <a:r>
              <a:rPr lang="en-US" altLang="zh-CN" sz="2400" dirty="0" smtClean="0">
                <a:latin typeface="Helvetica" pitchFamily="34" charset="0"/>
              </a:rPr>
              <a:t>•  </a:t>
            </a:r>
            <a:r>
              <a:rPr lang="en-US" altLang="zh-CN" sz="2400" dirty="0" smtClean="0">
                <a:latin typeface="Helvetica"/>
              </a:rPr>
              <a:t>The planet earth is dying and is hungry for love;</a:t>
            </a:r>
          </a:p>
          <a:p>
            <a:pPr marL="266700" indent="-266700">
              <a:buClr>
                <a:srgbClr val="FF6600"/>
              </a:buClr>
            </a:pPr>
            <a:r>
              <a:rPr lang="en-US" altLang="zh-CN" sz="2400" dirty="0" smtClean="0">
                <a:latin typeface="Helvetica" pitchFamily="34" charset="0"/>
              </a:rPr>
              <a:t>•  </a:t>
            </a:r>
            <a:r>
              <a:rPr lang="en-US" altLang="zh-CN" sz="2400" dirty="0" smtClean="0">
                <a:latin typeface="Helvetica"/>
              </a:rPr>
              <a:t>We should no longer keep silent, ignoring, destroying and killing;</a:t>
            </a:r>
          </a:p>
          <a:p>
            <a:pPr marL="279400" indent="-279400">
              <a:buClr>
                <a:srgbClr val="FF6600"/>
              </a:buClr>
            </a:pPr>
            <a:r>
              <a:rPr lang="en-US" altLang="zh-CN" sz="2400" dirty="0" smtClean="0">
                <a:latin typeface="Helvetica" pitchFamily="34" charset="0"/>
              </a:rPr>
              <a:t>•  </a:t>
            </a:r>
            <a:r>
              <a:rPr lang="en-US" altLang="zh-CN" sz="2400" dirty="0" smtClean="0">
                <a:latin typeface="Helvetica"/>
              </a:rPr>
              <a:t>Be capable to conquer our heart and coexist with  the planet earth;</a:t>
            </a:r>
          </a:p>
          <a:p>
            <a:pPr marL="120650" indent="-120650" algn="just">
              <a:buClr>
                <a:srgbClr val="FF6600"/>
              </a:buClr>
            </a:pPr>
            <a:r>
              <a:rPr lang="en-US" altLang="zh-CN" sz="2400" dirty="0" smtClean="0">
                <a:latin typeface="Helvetica" pitchFamily="34" charset="0"/>
              </a:rPr>
              <a:t>•  </a:t>
            </a:r>
            <a:r>
              <a:rPr lang="en-US" altLang="zh-CN" sz="2400" dirty="0" smtClean="0">
                <a:latin typeface="Helvetica"/>
              </a:rPr>
              <a:t>Don’t let your indifference take over.</a:t>
            </a:r>
          </a:p>
        </p:txBody>
      </p:sp>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566181" y="6327798"/>
            <a:ext cx="434975" cy="458788"/>
          </a:xfrm>
          <a:prstGeom prst="rect">
            <a:avLst/>
          </a:prstGeom>
          <a:noFill/>
          <a:ln w="9525">
            <a:noFill/>
            <a:miter lim="800000"/>
            <a:headEnd/>
            <a:tailEnd/>
          </a:ln>
        </p:spPr>
      </p:pic>
      <p:pic>
        <p:nvPicPr>
          <p:cNvPr id="12" name="Picture 2" descr="H:\2015年修改\图片17.jpg"/>
          <p:cNvPicPr>
            <a:picLocks noChangeAspect="1" noChangeArrowheads="1"/>
          </p:cNvPicPr>
          <p:nvPr/>
        </p:nvPicPr>
        <p:blipFill>
          <a:blip r:embed="rId6" cstate="print"/>
          <a:srcRect/>
          <a:stretch>
            <a:fillRect/>
          </a:stretch>
        </p:blipFill>
        <p:spPr bwMode="auto">
          <a:xfrm>
            <a:off x="0" y="0"/>
            <a:ext cx="8656637" cy="1163637"/>
          </a:xfrm>
          <a:prstGeom prst="rect">
            <a:avLst/>
          </a:prstGeom>
          <a:noFill/>
        </p:spPr>
      </p:pic>
    </p:spTree>
    <p:extLst>
      <p:ext uri="{BB962C8B-B14F-4D97-AF65-F5344CB8AC3E}">
        <p14:creationId xmlns="" xmlns:p14="http://schemas.microsoft.com/office/powerpoint/2010/main"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linds(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blinds(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blinds(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blinds(horizontal)">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组合 26"/>
          <p:cNvGrpSpPr/>
          <p:nvPr/>
        </p:nvGrpSpPr>
        <p:grpSpPr>
          <a:xfrm>
            <a:off x="-224786" y="0"/>
            <a:ext cx="9368786" cy="6639957"/>
            <a:chOff x="-224786" y="0"/>
            <a:chExt cx="9368786" cy="6639957"/>
          </a:xfrm>
        </p:grpSpPr>
        <p:pic>
          <p:nvPicPr>
            <p:cNvPr id="23"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3" y="4726288"/>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8" y="3718177"/>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9" name="TextBox 18"/>
            <p:cNvSpPr txBox="1"/>
            <p:nvPr/>
          </p:nvSpPr>
          <p:spPr>
            <a:xfrm>
              <a:off x="762000" y="0"/>
              <a:ext cx="762000" cy="707886"/>
            </a:xfrm>
            <a:prstGeom prst="rect">
              <a:avLst/>
            </a:prstGeom>
            <a:noFill/>
          </p:spPr>
          <p:txBody>
            <a:bodyPr wrap="square" rtlCol="0">
              <a:spAutoFit/>
            </a:bodyPr>
            <a:lstStyle/>
            <a:p>
              <a:endParaRPr lang="en-US" altLang="zh-CN" sz="4000" b="1" i="1" dirty="0">
                <a:latin typeface="Helvetica" pitchFamily="34" charset="0"/>
                <a:ea typeface="Arial Unicode MS" pitchFamily="34" charset="-122"/>
                <a:cs typeface="Helvetica Neue"/>
              </a:endParaRPr>
            </a:p>
          </p:txBody>
        </p:sp>
        <p:pic>
          <p:nvPicPr>
            <p:cNvPr id="15"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0296"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14"/>
            <p:cNvSpPr>
              <a:spLocks noChangeArrowheads="1"/>
            </p:cNvSpPr>
            <p:nvPr/>
          </p:nvSpPr>
          <p:spPr bwMode="auto">
            <a:xfrm>
              <a:off x="-224786"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b="1" dirty="0" smtClean="0">
                  <a:solidFill>
                    <a:srgbClr val="000000"/>
                  </a:solidFill>
                  <a:latin typeface="Helvetica" pitchFamily="34" charset="0"/>
                </a:rPr>
                <a:t>   Language Application</a:t>
              </a:r>
              <a:endParaRPr lang="en-US" altLang="zh-CN" sz="2400" b="1" dirty="0">
                <a:solidFill>
                  <a:srgbClr val="000000"/>
                </a:solidFill>
                <a:latin typeface="Helvetica" pitchFamily="34" charset="0"/>
              </a:endParaRPr>
            </a:p>
          </p:txBody>
        </p:sp>
        <p:pic>
          <p:nvPicPr>
            <p:cNvPr id="17"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200706" y="3214686"/>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32" name="TextBox 31">
              <a:hlinkClick r:id="rId7" action="ppaction://hlinksldjump"/>
            </p:cNvPr>
            <p:cNvSpPr txBox="1"/>
            <p:nvPr/>
          </p:nvSpPr>
          <p:spPr>
            <a:xfrm>
              <a:off x="207004" y="4212559"/>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4" name="TextBox 33">
              <a:hlinkClick r:id="rId8" action="ppaction://hlinksldjump"/>
            </p:cNvPr>
            <p:cNvSpPr txBox="1"/>
            <p:nvPr/>
          </p:nvSpPr>
          <p:spPr>
            <a:xfrm>
              <a:off x="50057" y="5212691"/>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pic>
          <p:nvPicPr>
            <p:cNvPr id="24" name="Picture 4">
              <a:hlinkClick r:id="rId9" action="ppaction://hlinksldjump"/>
            </p:cNvP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8" name="Text Box 14"/>
          <p:cNvSpPr txBox="1">
            <a:spLocks noChangeArrowheads="1"/>
          </p:cNvSpPr>
          <p:nvPr/>
        </p:nvSpPr>
        <p:spPr bwMode="auto">
          <a:xfrm>
            <a:off x="1983947" y="-71462"/>
            <a:ext cx="6374267" cy="887422"/>
          </a:xfrm>
          <a:prstGeom prst="rect">
            <a:avLst/>
          </a:prstGeom>
          <a:noFill/>
          <a:ln w="9525">
            <a:noFill/>
            <a:miter lim="800000"/>
            <a:headEnd/>
            <a:tailEnd/>
          </a:ln>
          <a:effectLst>
            <a:outerShdw sx="1000" sy="1000" algn="ctr" rotWithShape="0">
              <a:schemeClr val="tx2"/>
            </a:outerShdw>
          </a:effectLst>
        </p:spPr>
        <p:txBody>
          <a:bodyPr wrap="square">
            <a:spAutoFit/>
          </a:bodyPr>
          <a:lstStyle/>
          <a:p>
            <a:pPr>
              <a:lnSpc>
                <a:spcPts val="3100"/>
              </a:lnSpc>
            </a:pPr>
            <a:r>
              <a:rPr lang="en-US" altLang="zh-CN"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rPr>
              <a:t>Achieving sustainable environmentalism</a:t>
            </a:r>
            <a:endParaRPr lang="zh-CN" altLang="en-US" sz="28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endParaRPr>
          </a:p>
        </p:txBody>
      </p:sp>
      <p:sp>
        <p:nvSpPr>
          <p:cNvPr id="25"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pPr>
              <a:tabLst>
                <a:tab pos="715963" algn="l"/>
                <a:tab pos="898525" algn="l"/>
              </a:tabLst>
            </a:pPr>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pic>
        <p:nvPicPr>
          <p:cNvPr id="29" name="Picture 3"/>
          <p:cNvPicPr>
            <a:picLocks noChangeAspect="1" noChangeArrowheads="1"/>
          </p:cNvPicPr>
          <p:nvPr/>
        </p:nvPicPr>
        <p:blipFill>
          <a:blip r:embed="rId11"/>
          <a:srcRect/>
          <a:stretch>
            <a:fillRect/>
          </a:stretch>
        </p:blipFill>
        <p:spPr bwMode="auto">
          <a:xfrm>
            <a:off x="4379930" y="3145507"/>
            <a:ext cx="4530535" cy="2783823"/>
          </a:xfrm>
          <a:prstGeom prst="rect">
            <a:avLst/>
          </a:prstGeom>
          <a:ln>
            <a:noFill/>
          </a:ln>
          <a:effectLst>
            <a:outerShdw blurRad="292100" dist="139700" dir="2700000" algn="tl" rotWithShape="0">
              <a:srgbClr val="333333">
                <a:alpha val="65000"/>
              </a:srgbClr>
            </a:outerShdw>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2"/>
          <p:cNvSpPr>
            <a:spLocks noChangeArrowheads="1"/>
          </p:cNvSpPr>
          <p:nvPr/>
        </p:nvSpPr>
        <p:spPr bwMode="auto">
          <a:xfrm>
            <a:off x="5140358" y="28572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7"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8" name="TextBox 7"/>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 name="矩形 10"/>
          <p:cNvSpPr/>
          <p:nvPr/>
        </p:nvSpPr>
        <p:spPr>
          <a:xfrm>
            <a:off x="666750" y="1000108"/>
            <a:ext cx="7793682" cy="1200329"/>
          </a:xfrm>
          <a:prstGeom prst="rect">
            <a:avLst/>
          </a:prstGeom>
        </p:spPr>
        <p:txBody>
          <a:bodyPr wrap="square">
            <a:spAutoFit/>
          </a:bodyPr>
          <a:lstStyle/>
          <a:p>
            <a:pPr lvl="0" algn="just" fontAlgn="base">
              <a:spcBef>
                <a:spcPct val="0"/>
              </a:spcBef>
              <a:spcAft>
                <a:spcPct val="0"/>
              </a:spcAft>
            </a:pPr>
            <a:r>
              <a:rPr lang="en-US" altLang="zh-CN" sz="2400" b="1" dirty="0" smtClean="0">
                <a:latin typeface="Helvetica" pitchFamily="2" charset="0"/>
                <a:ea typeface="Helvetica Neue"/>
                <a:cs typeface="Helvetica Neue"/>
              </a:rPr>
              <a:t>Listen to a passage about World Environment Day and then decide whether the following statements are true (T) or false (F).</a:t>
            </a:r>
            <a:endParaRPr lang="zh-CN" altLang="en-US" sz="2400" b="1" dirty="0">
              <a:latin typeface="Helvetica" pitchFamily="2" charset="0"/>
              <a:ea typeface="Helvetica Neue"/>
              <a:cs typeface="Helvetica Neue"/>
            </a:endParaRPr>
          </a:p>
        </p:txBody>
      </p:sp>
      <p:sp>
        <p:nvSpPr>
          <p:cNvPr id="11" name="TextBox 8"/>
          <p:cNvSpPr txBox="1">
            <a:spLocks noChangeArrowheads="1"/>
          </p:cNvSpPr>
          <p:nvPr/>
        </p:nvSpPr>
        <p:spPr bwMode="auto">
          <a:xfrm>
            <a:off x="714348" y="2338388"/>
            <a:ext cx="7848600" cy="4154984"/>
          </a:xfrm>
          <a:prstGeom prst="rect">
            <a:avLst/>
          </a:prstGeom>
          <a:noFill/>
          <a:ln w="9525">
            <a:noFill/>
            <a:miter lim="800000"/>
            <a:headEnd/>
            <a:tailEnd/>
          </a:ln>
        </p:spPr>
        <p:txBody>
          <a:bodyPr>
            <a:spAutoFit/>
          </a:bodyPr>
          <a:lstStyle/>
          <a:p>
            <a:r>
              <a:rPr lang="en-US" sz="2400" dirty="0">
                <a:latin typeface="Helvetica" pitchFamily="2" charset="0"/>
              </a:rPr>
              <a:t>1. </a:t>
            </a:r>
            <a:r>
              <a:rPr lang="en-US" sz="2400" dirty="0" smtClean="0">
                <a:latin typeface="Helvetica" pitchFamily="2" charset="0"/>
              </a:rPr>
              <a:t>World Environment Day falls on June 5 every year.</a:t>
            </a:r>
            <a:endParaRPr lang="zh-CN" altLang="en-US" sz="2400" dirty="0" smtClean="0">
              <a:latin typeface="Helvetica" pitchFamily="2" charset="0"/>
            </a:endParaRPr>
          </a:p>
          <a:p>
            <a:pPr marL="330200" indent="-330200"/>
            <a:r>
              <a:rPr lang="en-US" sz="2400" dirty="0" smtClean="0">
                <a:latin typeface="Helvetica" pitchFamily="2" charset="0"/>
              </a:rPr>
              <a:t>2. San Francisco is the second city in the United States   that has held events to celebrate World Environment Day.</a:t>
            </a:r>
            <a:endParaRPr lang="zh-CN" altLang="en-US" sz="2400" dirty="0" smtClean="0">
              <a:latin typeface="Helvetica" pitchFamily="2" charset="0"/>
            </a:endParaRPr>
          </a:p>
          <a:p>
            <a:pPr marL="330200" indent="-330200"/>
            <a:r>
              <a:rPr lang="en-US" sz="2400" dirty="0" smtClean="0">
                <a:latin typeface="Helvetica" pitchFamily="2" charset="0"/>
              </a:rPr>
              <a:t>3. The main message of World Environment Day this year is “Plan for Our Cities”.</a:t>
            </a:r>
            <a:endParaRPr lang="zh-CN" altLang="en-US" sz="2400" dirty="0" smtClean="0">
              <a:latin typeface="Helvetica" pitchFamily="2" charset="0"/>
            </a:endParaRPr>
          </a:p>
          <a:p>
            <a:pPr marL="330200" indent="-330200"/>
            <a:r>
              <a:rPr lang="en-US" sz="2400" dirty="0" smtClean="0">
                <a:latin typeface="Helvetica" pitchFamily="2" charset="0"/>
              </a:rPr>
              <a:t>4. Cities use more than 57 percent of the world’s natural resources.</a:t>
            </a:r>
            <a:endParaRPr lang="zh-CN" altLang="en-US" sz="2400" dirty="0" smtClean="0">
              <a:latin typeface="Helvetica" pitchFamily="2" charset="0"/>
            </a:endParaRPr>
          </a:p>
          <a:p>
            <a:pPr marL="330200" indent="-330200"/>
            <a:r>
              <a:rPr lang="en-US" sz="2400" dirty="0" smtClean="0">
                <a:latin typeface="Helvetica" pitchFamily="2" charset="0"/>
              </a:rPr>
              <a:t>5. The events held this year include not only speeches from famous persons, but also fun activities such as concerts, parades, etc.</a:t>
            </a:r>
            <a:endParaRPr lang="zh-CN" altLang="en-US" sz="2400" dirty="0">
              <a:latin typeface="Helvetica" pitchFamily="2" charset="0"/>
            </a:endParaRPr>
          </a:p>
        </p:txBody>
      </p:sp>
      <p:sp>
        <p:nvSpPr>
          <p:cNvPr id="15" name="TextBox 14"/>
          <p:cNvSpPr txBox="1">
            <a:spLocks noChangeArrowheads="1"/>
          </p:cNvSpPr>
          <p:nvPr/>
        </p:nvSpPr>
        <p:spPr bwMode="auto">
          <a:xfrm>
            <a:off x="214282" y="2309813"/>
            <a:ext cx="372218" cy="461665"/>
          </a:xfrm>
          <a:prstGeom prst="rect">
            <a:avLst/>
          </a:prstGeom>
          <a:noFill/>
          <a:ln w="9525">
            <a:noFill/>
            <a:miter lim="800000"/>
            <a:headEnd/>
            <a:tailEnd/>
          </a:ln>
        </p:spPr>
        <p:txBody>
          <a:bodyPr wrap="none">
            <a:spAutoFit/>
          </a:bodyPr>
          <a:lstStyle/>
          <a:p>
            <a:r>
              <a:rPr lang="en-US" altLang="zh-CN" sz="2400" b="1" dirty="0">
                <a:solidFill>
                  <a:srgbClr val="C00000"/>
                </a:solidFill>
                <a:latin typeface="Helvetica" pitchFamily="2" charset="0"/>
              </a:rPr>
              <a:t>T</a:t>
            </a:r>
            <a:endParaRPr lang="zh-CN" altLang="en-US" sz="2400" b="1" dirty="0">
              <a:solidFill>
                <a:srgbClr val="C00000"/>
              </a:solidFill>
              <a:latin typeface="Helvetica" pitchFamily="2" charset="0"/>
            </a:endParaRPr>
          </a:p>
        </p:txBody>
      </p:sp>
      <p:sp>
        <p:nvSpPr>
          <p:cNvPr id="16" name="TextBox 15"/>
          <p:cNvSpPr txBox="1">
            <a:spLocks noChangeArrowheads="1"/>
          </p:cNvSpPr>
          <p:nvPr/>
        </p:nvSpPr>
        <p:spPr bwMode="auto">
          <a:xfrm>
            <a:off x="214282" y="2714620"/>
            <a:ext cx="372218" cy="461665"/>
          </a:xfrm>
          <a:prstGeom prst="rect">
            <a:avLst/>
          </a:prstGeom>
          <a:noFill/>
          <a:ln w="9525">
            <a:noFill/>
            <a:miter lim="800000"/>
            <a:headEnd/>
            <a:tailEnd/>
          </a:ln>
        </p:spPr>
        <p:txBody>
          <a:bodyPr wrap="none">
            <a:spAutoFit/>
          </a:bodyPr>
          <a:lstStyle/>
          <a:p>
            <a:r>
              <a:rPr lang="en-US" altLang="zh-CN" sz="2400" b="1" dirty="0" smtClean="0">
                <a:solidFill>
                  <a:srgbClr val="C00000"/>
                </a:solidFill>
                <a:latin typeface="Helvetica" pitchFamily="2" charset="0"/>
              </a:rPr>
              <a:t>F</a:t>
            </a:r>
            <a:endParaRPr lang="zh-CN" altLang="en-US" sz="2400" b="1" dirty="0">
              <a:solidFill>
                <a:srgbClr val="C00000"/>
              </a:solidFill>
              <a:latin typeface="Helvetica" pitchFamily="2" charset="0"/>
            </a:endParaRPr>
          </a:p>
        </p:txBody>
      </p:sp>
      <p:sp>
        <p:nvSpPr>
          <p:cNvPr id="17" name="TextBox 16"/>
          <p:cNvSpPr txBox="1">
            <a:spLocks noChangeArrowheads="1"/>
          </p:cNvSpPr>
          <p:nvPr/>
        </p:nvSpPr>
        <p:spPr bwMode="auto">
          <a:xfrm>
            <a:off x="242485" y="3824591"/>
            <a:ext cx="372218" cy="461665"/>
          </a:xfrm>
          <a:prstGeom prst="rect">
            <a:avLst/>
          </a:prstGeom>
          <a:noFill/>
          <a:ln w="9525">
            <a:noFill/>
            <a:miter lim="800000"/>
            <a:headEnd/>
            <a:tailEnd/>
          </a:ln>
        </p:spPr>
        <p:txBody>
          <a:bodyPr wrap="none">
            <a:spAutoFit/>
          </a:bodyPr>
          <a:lstStyle/>
          <a:p>
            <a:r>
              <a:rPr lang="en-US" altLang="zh-CN" sz="2400" b="1" dirty="0" smtClean="0">
                <a:solidFill>
                  <a:srgbClr val="C00000"/>
                </a:solidFill>
                <a:latin typeface="Helvetica" pitchFamily="2" charset="0"/>
              </a:rPr>
              <a:t>F</a:t>
            </a:r>
            <a:endParaRPr lang="zh-CN" altLang="en-US" sz="2400" b="1" dirty="0">
              <a:solidFill>
                <a:srgbClr val="C00000"/>
              </a:solidFill>
              <a:latin typeface="Helvetica" pitchFamily="2" charset="0"/>
            </a:endParaRPr>
          </a:p>
        </p:txBody>
      </p:sp>
      <p:sp>
        <p:nvSpPr>
          <p:cNvPr id="18" name="TextBox 17"/>
          <p:cNvSpPr txBox="1">
            <a:spLocks noChangeArrowheads="1"/>
          </p:cNvSpPr>
          <p:nvPr/>
        </p:nvSpPr>
        <p:spPr bwMode="auto">
          <a:xfrm>
            <a:off x="214282" y="4538971"/>
            <a:ext cx="372218" cy="461665"/>
          </a:xfrm>
          <a:prstGeom prst="rect">
            <a:avLst/>
          </a:prstGeom>
          <a:noFill/>
          <a:ln w="9525">
            <a:noFill/>
            <a:miter lim="800000"/>
            <a:headEnd/>
            <a:tailEnd/>
          </a:ln>
        </p:spPr>
        <p:txBody>
          <a:bodyPr wrap="none">
            <a:spAutoFit/>
          </a:bodyPr>
          <a:lstStyle/>
          <a:p>
            <a:r>
              <a:rPr lang="en-US" altLang="zh-CN" sz="2400" b="1" dirty="0" smtClean="0">
                <a:solidFill>
                  <a:srgbClr val="C00000"/>
                </a:solidFill>
                <a:latin typeface="Helvetica" pitchFamily="2" charset="0"/>
              </a:rPr>
              <a:t>F</a:t>
            </a:r>
            <a:endParaRPr lang="zh-CN" altLang="en-US" sz="2400" b="1" dirty="0">
              <a:solidFill>
                <a:srgbClr val="C00000"/>
              </a:solidFill>
              <a:latin typeface="Helvetica" pitchFamily="2" charset="0"/>
            </a:endParaRPr>
          </a:p>
        </p:txBody>
      </p:sp>
      <p:sp>
        <p:nvSpPr>
          <p:cNvPr id="19" name="TextBox 18"/>
          <p:cNvSpPr txBox="1">
            <a:spLocks noChangeArrowheads="1"/>
          </p:cNvSpPr>
          <p:nvPr/>
        </p:nvSpPr>
        <p:spPr bwMode="auto">
          <a:xfrm>
            <a:off x="214282" y="5286388"/>
            <a:ext cx="372218" cy="461665"/>
          </a:xfrm>
          <a:prstGeom prst="rect">
            <a:avLst/>
          </a:prstGeom>
          <a:noFill/>
          <a:ln w="9525">
            <a:noFill/>
            <a:miter lim="800000"/>
            <a:headEnd/>
            <a:tailEnd/>
          </a:ln>
        </p:spPr>
        <p:txBody>
          <a:bodyPr wrap="none">
            <a:spAutoFit/>
          </a:bodyPr>
          <a:lstStyle/>
          <a:p>
            <a:r>
              <a:rPr lang="en-US" altLang="zh-CN" sz="2400" b="1" dirty="0">
                <a:solidFill>
                  <a:srgbClr val="C00000"/>
                </a:solidFill>
                <a:latin typeface="Helvetica" pitchFamily="2" charset="0"/>
              </a:rPr>
              <a:t>T</a:t>
            </a:r>
            <a:endParaRPr lang="zh-CN" altLang="en-US" sz="2400" b="1" dirty="0">
              <a:solidFill>
                <a:srgbClr val="C00000"/>
              </a:solidFill>
              <a:latin typeface="Helvetica" pitchFamily="2" charset="0"/>
            </a:endParaRPr>
          </a:p>
        </p:txBody>
      </p:sp>
      <p:pic>
        <p:nvPicPr>
          <p:cNvPr id="22" name="Unit 4 Pre-reading activities.mp3">
            <a:hlinkClick r:id="" action="ppaction://media"/>
          </p:cNvPr>
          <p:cNvPicPr>
            <a:picLocks noRot="1" noChangeAspect="1"/>
          </p:cNvPicPr>
          <p:nvPr>
            <a:audioFile r:link="rId1"/>
          </p:nvPr>
        </p:nvPicPr>
        <p:blipFill>
          <a:blip r:embed="rId5"/>
          <a:stretch>
            <a:fillRect/>
          </a:stretch>
        </p:blipFill>
        <p:spPr>
          <a:xfrm>
            <a:off x="159337" y="1000108"/>
            <a:ext cx="507413" cy="514768"/>
          </a:xfrm>
          <a:prstGeom prst="rect">
            <a:avLst/>
          </a:prstGeom>
        </p:spPr>
      </p:pic>
    </p:spTree>
    <p:extLst>
      <p:ext uri="{BB962C8B-B14F-4D97-AF65-F5344CB8AC3E}">
        <p14:creationId xmlns="" xmlns:p14="http://schemas.microsoft.com/office/powerpoint/2010/main" val="21148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22"/>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 fill="hold"/>
                                        <p:tgtEl>
                                          <p:spTgt spid="22"/>
                                        </p:tgtEl>
                                      </p:cBhvr>
                                    </p:cmd>
                                  </p:childTnLst>
                                </p:cTn>
                              </p:par>
                            </p:childTnLst>
                          </p:cTn>
                        </p:par>
                      </p:childTnLst>
                    </p:cTn>
                  </p:par>
                </p:childTnLst>
              </p:cTn>
              <p:nextCondLst>
                <p:cond evt="onClick" delay="0">
                  <p:tgtEl>
                    <p:spTgt spid="22"/>
                  </p:tgtEl>
                </p:cond>
              </p:nextCondLst>
            </p:seq>
            <p:audio>
              <p:cMediaNode>
                <p:cTn id="33" fill="hold" display="0">
                  <p:stCondLst>
                    <p:cond delay="indefinite"/>
                  </p:stCondLst>
                  <p:endCondLst>
                    <p:cond evt="onPrev" delay="0">
                      <p:tgtEl>
                        <p:sldTgt/>
                      </p:tgtEl>
                    </p:cond>
                    <p:cond evt="onStopAudio" delay="0">
                      <p:tgtEl>
                        <p:sldTgt/>
                      </p:tgtEl>
                    </p:cond>
                  </p:endCondLst>
                </p:cTn>
                <p:tgtEl>
                  <p:spTgt spid="22"/>
                </p:tgtEl>
              </p:cMediaNode>
            </p:audio>
          </p:childTnLst>
        </p:cTn>
      </p:par>
    </p:tnLst>
    <p:bldLst>
      <p:bldP spid="15" grpId="0"/>
      <p:bldP spid="16" grpId="0"/>
      <p:bldP spid="17" grpId="0"/>
      <p:bldP spid="18" grpId="0"/>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39552" y="1571612"/>
            <a:ext cx="6377362" cy="4708981"/>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spcBef>
                <a:spcPts val="600"/>
              </a:spcBef>
              <a:spcAft>
                <a:spcPts val="600"/>
              </a:spcAft>
            </a:pPr>
            <a:r>
              <a:rPr lang="en-US" altLang="zh-CN" sz="2800" b="1" dirty="0" smtClean="0"/>
              <a:t>Write an argumentative essay  </a:t>
            </a:r>
            <a:endParaRPr lang="zh-CN" altLang="zh-CN" sz="2800" dirty="0" smtClean="0"/>
          </a:p>
          <a:p>
            <a:pPr algn="l">
              <a:spcBef>
                <a:spcPts val="600"/>
              </a:spcBef>
              <a:spcAft>
                <a:spcPts val="600"/>
              </a:spcAft>
            </a:pPr>
            <a:r>
              <a:rPr lang="en-US" altLang="zh-CN" sz="2400" dirty="0" smtClean="0">
                <a:latin typeface="Helvetica"/>
                <a:ea typeface="+mn-ea"/>
                <a:cs typeface="+mn-cs"/>
              </a:rPr>
              <a:t>Generally speaking, there are two ways to organize an argumentative essay featuring counter-arguments, namely, the </a:t>
            </a:r>
            <a:r>
              <a:rPr lang="en-US" altLang="zh-CN" sz="2400" b="1" dirty="0" smtClean="0">
                <a:latin typeface="Helvetica"/>
                <a:ea typeface="+mn-ea"/>
                <a:cs typeface="+mn-cs"/>
              </a:rPr>
              <a:t>block pattern </a:t>
            </a:r>
            <a:r>
              <a:rPr lang="en-US" altLang="zh-CN" sz="2400" dirty="0" smtClean="0">
                <a:latin typeface="Helvetica"/>
                <a:ea typeface="+mn-ea"/>
                <a:cs typeface="+mn-cs"/>
              </a:rPr>
              <a:t>and the </a:t>
            </a:r>
            <a:r>
              <a:rPr lang="en-US" altLang="zh-CN" sz="2400" b="1" dirty="0" smtClean="0">
                <a:latin typeface="Helvetica"/>
                <a:ea typeface="+mn-ea"/>
                <a:cs typeface="+mn-cs"/>
              </a:rPr>
              <a:t>point-by-point pattern</a:t>
            </a:r>
            <a:r>
              <a:rPr lang="en-US" altLang="zh-CN" sz="2400" dirty="0" smtClean="0">
                <a:latin typeface="Helvetica"/>
                <a:ea typeface="+mn-ea"/>
                <a:cs typeface="+mn-cs"/>
              </a:rPr>
              <a:t>. </a:t>
            </a:r>
          </a:p>
          <a:p>
            <a:pPr algn="l">
              <a:spcBef>
                <a:spcPts val="600"/>
              </a:spcBef>
              <a:spcAft>
                <a:spcPts val="600"/>
              </a:spcAft>
            </a:pPr>
            <a:r>
              <a:rPr lang="en-US" altLang="zh-CN" sz="2400" dirty="0" smtClean="0">
                <a:latin typeface="Helvetica"/>
                <a:ea typeface="+mn-ea"/>
                <a:cs typeface="+mn-cs"/>
              </a:rPr>
              <a:t>In the block pattern, the author first lists in Block 1 all of the counter-arguments and their respective rebuttals, and then in Block 2 he presents his own arguments, which function as a supplement to the rebuttals in Block 1, and show that his thesis has been comprehensively considered and discussed. </a:t>
            </a:r>
            <a:endParaRPr lang="zh-CN" altLang="zh-CN" sz="2400" dirty="0" smtClean="0">
              <a:latin typeface="Helvetica"/>
              <a:ea typeface="+mn-ea"/>
              <a:cs typeface="+mn-cs"/>
            </a:endParaRPr>
          </a:p>
        </p:txBody>
      </p:sp>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14" name="右箭头 13">
            <a:hlinkClick r:id="" action="ppaction://hlinkshowjump?jump=nextslide"/>
          </p:cNvPr>
          <p:cNvSpPr/>
          <p:nvPr/>
        </p:nvSpPr>
        <p:spPr>
          <a:xfrm>
            <a:off x="6200824" y="614364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 y="908720"/>
            <a:ext cx="8964488" cy="5882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7" name="TextBox 6"/>
          <p:cNvSpPr txBox="1"/>
          <p:nvPr/>
        </p:nvSpPr>
        <p:spPr>
          <a:xfrm>
            <a:off x="323528" y="1451039"/>
            <a:ext cx="6696744" cy="5478423"/>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r>
              <a:rPr lang="en-US" altLang="zh-CN" sz="2600" b="1" dirty="0" smtClean="0"/>
              <a:t>                         Block pattern  </a:t>
            </a:r>
            <a:endParaRPr lang="zh-CN" altLang="zh-CN" sz="2600" dirty="0" smtClean="0"/>
          </a:p>
          <a:p>
            <a:r>
              <a:rPr lang="en-US" altLang="zh-CN" sz="2400" b="1" dirty="0" smtClean="0">
                <a:latin typeface="Helvetica"/>
                <a:ea typeface="+mn-ea"/>
                <a:cs typeface="+mn-cs"/>
              </a:rPr>
              <a:t>Introduction</a:t>
            </a:r>
            <a:r>
              <a:rPr lang="en-US" altLang="zh-CN" sz="2400" dirty="0" smtClean="0">
                <a:latin typeface="Helvetica"/>
                <a:ea typeface="+mn-ea"/>
                <a:cs typeface="+mn-cs"/>
              </a:rPr>
              <a:t>:   </a:t>
            </a:r>
            <a:r>
              <a:rPr lang="zh-CN" altLang="zh-CN" sz="2400" dirty="0" smtClean="0">
                <a:latin typeface="Helvetica"/>
                <a:ea typeface="+mn-ea"/>
                <a:cs typeface="+mn-cs"/>
              </a:rPr>
              <a:t>•</a:t>
            </a:r>
            <a:r>
              <a:rPr lang="en-US" altLang="zh-CN" sz="2400" dirty="0" smtClean="0">
                <a:latin typeface="Helvetica"/>
                <a:ea typeface="+mn-ea"/>
                <a:cs typeface="+mn-cs"/>
              </a:rPr>
              <a:t>  Explanation of the issue  </a:t>
            </a:r>
            <a:endParaRPr lang="zh-CN" altLang="zh-CN" sz="2400" dirty="0" smtClean="0">
              <a:latin typeface="Helvetica"/>
              <a:ea typeface="+mn-ea"/>
              <a:cs typeface="+mn-cs"/>
            </a:endParaRPr>
          </a:p>
          <a:p>
            <a:r>
              <a:rPr lang="en-US" altLang="zh-CN" sz="2400" dirty="0" smtClean="0">
                <a:latin typeface="Helvetica"/>
                <a:ea typeface="+mn-ea"/>
                <a:cs typeface="+mn-cs"/>
              </a:rPr>
              <a:t>                         </a:t>
            </a:r>
            <a:r>
              <a:rPr lang="zh-CN" altLang="zh-CN" sz="2400" dirty="0" smtClean="0">
                <a:latin typeface="Helvetica"/>
                <a:ea typeface="+mn-ea"/>
                <a:cs typeface="+mn-cs"/>
              </a:rPr>
              <a:t>•</a:t>
            </a:r>
            <a:r>
              <a:rPr lang="en-US" altLang="zh-CN" sz="2400" dirty="0" smtClean="0">
                <a:latin typeface="Helvetica"/>
                <a:ea typeface="+mn-ea"/>
                <a:cs typeface="+mn-cs"/>
              </a:rPr>
              <a:t>  Thesis statement  </a:t>
            </a:r>
            <a:endParaRPr lang="zh-CN" altLang="zh-CN" sz="2400" dirty="0" smtClean="0">
              <a:latin typeface="Helvetica"/>
              <a:ea typeface="+mn-ea"/>
              <a:cs typeface="+mn-cs"/>
            </a:endParaRPr>
          </a:p>
          <a:p>
            <a:r>
              <a:rPr lang="en-US" altLang="zh-CN" sz="2400" b="1" dirty="0" smtClean="0">
                <a:latin typeface="Helvetica"/>
                <a:ea typeface="+mn-ea"/>
                <a:cs typeface="+mn-cs"/>
              </a:rPr>
              <a:t>Body  Block 1  </a:t>
            </a:r>
            <a:endParaRPr lang="zh-CN" altLang="zh-CN" sz="2400" b="1" dirty="0" smtClean="0">
              <a:latin typeface="Helvetica"/>
              <a:ea typeface="+mn-ea"/>
              <a:cs typeface="+mn-cs"/>
            </a:endParaRPr>
          </a:p>
          <a:p>
            <a:r>
              <a:rPr lang="zh-CN" altLang="zh-CN" sz="2400" dirty="0" smtClean="0">
                <a:latin typeface="Helvetica"/>
                <a:ea typeface="+mn-ea"/>
                <a:cs typeface="+mn-cs"/>
              </a:rPr>
              <a:t>•</a:t>
            </a:r>
            <a:r>
              <a:rPr lang="en-US" altLang="zh-CN" sz="2400" dirty="0" smtClean="0">
                <a:latin typeface="Helvetica"/>
                <a:ea typeface="+mn-ea"/>
                <a:cs typeface="+mn-cs"/>
              </a:rPr>
              <a:t>  Summary of the other side’s arguments  </a:t>
            </a:r>
            <a:endParaRPr lang="zh-CN" altLang="zh-CN" sz="2400" dirty="0" smtClean="0">
              <a:latin typeface="Helvetica"/>
              <a:ea typeface="+mn-ea"/>
              <a:cs typeface="+mn-cs"/>
            </a:endParaRPr>
          </a:p>
          <a:p>
            <a:r>
              <a:rPr lang="zh-CN" altLang="zh-CN" sz="2400" dirty="0" smtClean="0">
                <a:latin typeface="Helvetica"/>
                <a:ea typeface="+mn-ea"/>
                <a:cs typeface="+mn-cs"/>
              </a:rPr>
              <a:t>•</a:t>
            </a:r>
            <a:r>
              <a:rPr lang="en-US" altLang="zh-CN" sz="2400" dirty="0" smtClean="0">
                <a:latin typeface="Helvetica"/>
                <a:ea typeface="+mn-ea"/>
                <a:cs typeface="+mn-cs"/>
              </a:rPr>
              <a:t>  Rebuttal to the first argument  </a:t>
            </a:r>
            <a:endParaRPr lang="zh-CN" altLang="zh-CN" sz="2400" dirty="0" smtClean="0">
              <a:latin typeface="Helvetica"/>
              <a:ea typeface="+mn-ea"/>
              <a:cs typeface="+mn-cs"/>
            </a:endParaRPr>
          </a:p>
          <a:p>
            <a:r>
              <a:rPr lang="zh-CN" altLang="zh-CN" sz="2400" dirty="0" smtClean="0">
                <a:latin typeface="Helvetica"/>
                <a:ea typeface="+mn-ea"/>
                <a:cs typeface="+mn-cs"/>
              </a:rPr>
              <a:t>•</a:t>
            </a:r>
            <a:r>
              <a:rPr lang="en-US" altLang="zh-CN" sz="2400" dirty="0" smtClean="0">
                <a:latin typeface="Helvetica"/>
                <a:ea typeface="+mn-ea"/>
                <a:cs typeface="+mn-cs"/>
              </a:rPr>
              <a:t>  Rebuttal to the second argument  </a:t>
            </a:r>
            <a:endParaRPr lang="zh-CN" altLang="zh-CN" sz="2400" dirty="0" smtClean="0">
              <a:latin typeface="Helvetica"/>
              <a:ea typeface="+mn-ea"/>
              <a:cs typeface="+mn-cs"/>
            </a:endParaRPr>
          </a:p>
          <a:p>
            <a:r>
              <a:rPr lang="zh-CN" altLang="zh-CN" sz="2400" dirty="0" smtClean="0">
                <a:latin typeface="Helvetica"/>
                <a:ea typeface="+mn-ea"/>
                <a:cs typeface="+mn-cs"/>
              </a:rPr>
              <a:t>•</a:t>
            </a:r>
            <a:r>
              <a:rPr lang="en-US" altLang="zh-CN" sz="2400" dirty="0" smtClean="0">
                <a:latin typeface="Helvetica"/>
                <a:ea typeface="+mn-ea"/>
                <a:cs typeface="+mn-cs"/>
              </a:rPr>
              <a:t>  Rebuttal to the third argument</a:t>
            </a:r>
          </a:p>
          <a:p>
            <a:r>
              <a:rPr lang="en-US" altLang="zh-CN" sz="2400" b="1" dirty="0" smtClean="0">
                <a:latin typeface="Helvetica"/>
                <a:ea typeface="+mn-ea"/>
                <a:cs typeface="+mn-cs"/>
              </a:rPr>
              <a:t>Block 2  </a:t>
            </a:r>
            <a:endParaRPr lang="zh-CN" altLang="zh-CN" sz="2400" b="1" dirty="0" smtClean="0">
              <a:latin typeface="Helvetica"/>
              <a:ea typeface="+mn-ea"/>
              <a:cs typeface="+mn-cs"/>
            </a:endParaRPr>
          </a:p>
          <a:p>
            <a:r>
              <a:rPr lang="zh-CN" altLang="zh-CN" sz="2400" dirty="0" smtClean="0">
                <a:latin typeface="Helvetica"/>
                <a:ea typeface="+mn-ea"/>
                <a:cs typeface="+mn-cs"/>
              </a:rPr>
              <a:t>•</a:t>
            </a:r>
            <a:r>
              <a:rPr lang="en-US" altLang="zh-CN" sz="2400" dirty="0" smtClean="0">
                <a:latin typeface="Helvetica"/>
                <a:ea typeface="+mn-ea"/>
                <a:cs typeface="+mn-cs"/>
              </a:rPr>
              <a:t>  Summary of your own arguments  </a:t>
            </a:r>
            <a:endParaRPr lang="zh-CN" altLang="zh-CN" sz="2400" dirty="0" smtClean="0">
              <a:latin typeface="Helvetica"/>
              <a:ea typeface="+mn-ea"/>
              <a:cs typeface="+mn-cs"/>
            </a:endParaRPr>
          </a:p>
          <a:p>
            <a:r>
              <a:rPr lang="zh-CN" altLang="zh-CN" sz="2400" dirty="0" smtClean="0">
                <a:latin typeface="Helvetica"/>
                <a:ea typeface="+mn-ea"/>
                <a:cs typeface="+mn-cs"/>
              </a:rPr>
              <a:t>•</a:t>
            </a:r>
            <a:r>
              <a:rPr lang="en-US" altLang="zh-CN" sz="2400" dirty="0" smtClean="0">
                <a:latin typeface="Helvetica"/>
                <a:ea typeface="+mn-ea"/>
                <a:cs typeface="+mn-cs"/>
              </a:rPr>
              <a:t>  Your first argument  </a:t>
            </a:r>
            <a:endParaRPr lang="zh-CN" altLang="zh-CN" sz="2400" dirty="0" smtClean="0">
              <a:latin typeface="Helvetica"/>
              <a:ea typeface="+mn-ea"/>
              <a:cs typeface="+mn-cs"/>
            </a:endParaRPr>
          </a:p>
          <a:p>
            <a:r>
              <a:rPr lang="zh-CN" altLang="zh-CN" sz="2400" dirty="0" smtClean="0">
                <a:latin typeface="Helvetica"/>
                <a:ea typeface="+mn-ea"/>
                <a:cs typeface="+mn-cs"/>
              </a:rPr>
              <a:t>•</a:t>
            </a:r>
            <a:r>
              <a:rPr lang="en-US" altLang="zh-CN" sz="2400" dirty="0" smtClean="0">
                <a:latin typeface="Helvetica"/>
                <a:ea typeface="+mn-ea"/>
                <a:cs typeface="+mn-cs"/>
              </a:rPr>
              <a:t>  Your second argument  </a:t>
            </a:r>
            <a:endParaRPr lang="zh-CN" altLang="zh-CN" sz="2400" dirty="0" smtClean="0">
              <a:latin typeface="Helvetica"/>
              <a:ea typeface="+mn-ea"/>
              <a:cs typeface="+mn-cs"/>
            </a:endParaRPr>
          </a:p>
          <a:p>
            <a:r>
              <a:rPr lang="zh-CN" altLang="zh-CN" sz="2400" dirty="0" smtClean="0">
                <a:latin typeface="Helvetica"/>
                <a:ea typeface="+mn-ea"/>
                <a:cs typeface="+mn-cs"/>
              </a:rPr>
              <a:t>•</a:t>
            </a:r>
            <a:r>
              <a:rPr lang="en-US" altLang="zh-CN" sz="2400" dirty="0" smtClean="0">
                <a:latin typeface="Helvetica"/>
                <a:ea typeface="+mn-ea"/>
                <a:cs typeface="+mn-cs"/>
              </a:rPr>
              <a:t>  Your third argument  </a:t>
            </a:r>
            <a:endParaRPr lang="zh-CN" altLang="zh-CN" sz="2400" dirty="0" smtClean="0">
              <a:latin typeface="Helvetica"/>
              <a:ea typeface="+mn-ea"/>
              <a:cs typeface="+mn-cs"/>
            </a:endParaRPr>
          </a:p>
          <a:p>
            <a:r>
              <a:rPr lang="en-US" altLang="zh-CN" sz="2400" b="1" dirty="0" smtClean="0">
                <a:latin typeface="Helvetica"/>
                <a:ea typeface="+mn-ea"/>
                <a:cs typeface="+mn-cs"/>
              </a:rPr>
              <a:t>Conclusion  </a:t>
            </a:r>
            <a:endParaRPr lang="zh-CN" altLang="zh-CN" sz="2400" b="1" dirty="0" smtClean="0">
              <a:latin typeface="Helvetica"/>
              <a:ea typeface="+mn-ea"/>
              <a:cs typeface="+mn-cs"/>
            </a:endParaRPr>
          </a:p>
          <a:p>
            <a:r>
              <a:rPr lang="en-US" altLang="zh-CN" sz="2400" dirty="0" smtClean="0"/>
              <a:t>  </a:t>
            </a:r>
            <a:endParaRPr lang="zh-CN" altLang="zh-CN" sz="2400" dirty="0"/>
          </a:p>
        </p:txBody>
      </p:sp>
      <p:sp>
        <p:nvSpPr>
          <p:cNvPr id="8" name="右箭头 7">
            <a:hlinkClick r:id="" action="ppaction://hlinkshowjump?jump=nextslide"/>
          </p:cNvPr>
          <p:cNvSpPr/>
          <p:nvPr/>
        </p:nvSpPr>
        <p:spPr>
          <a:xfrm>
            <a:off x="6200824" y="614364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 y="1052736"/>
            <a:ext cx="8964488" cy="5760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7" name="TextBox 6"/>
          <p:cNvSpPr txBox="1"/>
          <p:nvPr/>
        </p:nvSpPr>
        <p:spPr>
          <a:xfrm>
            <a:off x="571472" y="2253801"/>
            <a:ext cx="6248736" cy="224676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zh-CN" altLang="zh-CN" sz="2600" dirty="0" smtClean="0"/>
              <a:t> </a:t>
            </a:r>
            <a:r>
              <a:rPr lang="en-US" altLang="zh-CN" sz="2600" dirty="0" smtClean="0"/>
              <a:t>    </a:t>
            </a:r>
            <a:r>
              <a:rPr lang="en-US" altLang="zh-CN" sz="2600" dirty="0" smtClean="0">
                <a:latin typeface="Helvetica"/>
                <a:ea typeface="+mn-ea"/>
                <a:cs typeface="+mn-cs"/>
              </a:rPr>
              <a:t>In the point-by-point pattern, counter-arguments are dealt with one by one. In other words, the author lists one counter-argument and rebuts it, and then he lists another counter-argument and rebuts it.</a:t>
            </a:r>
          </a:p>
          <a:p>
            <a:r>
              <a:rPr lang="en-US" altLang="zh-CN" sz="2600" dirty="0" smtClean="0"/>
              <a:t> </a:t>
            </a:r>
            <a:endParaRPr lang="zh-CN" altLang="zh-CN" sz="2600" dirty="0"/>
          </a:p>
        </p:txBody>
      </p:sp>
      <p:sp>
        <p:nvSpPr>
          <p:cNvPr id="8" name="矩形 7"/>
          <p:cNvSpPr/>
          <p:nvPr/>
        </p:nvSpPr>
        <p:spPr>
          <a:xfrm>
            <a:off x="2019525" y="1571612"/>
            <a:ext cx="3666388" cy="492443"/>
          </a:xfrm>
          <a:prstGeom prst="rect">
            <a:avLst/>
          </a:prstGeom>
        </p:spPr>
        <p:txBody>
          <a:bodyPr wrap="none">
            <a:spAutoFit/>
          </a:bodyPr>
          <a:lstStyle/>
          <a:p>
            <a:r>
              <a:rPr lang="en-US" altLang="zh-CN" sz="2600" b="1" dirty="0" smtClean="0">
                <a:latin typeface="Helvetica" pitchFamily="34" charset="0"/>
                <a:ea typeface="Cambria Math" pitchFamily="18" charset="0"/>
                <a:cs typeface="Arial" pitchFamily="34" charset="0"/>
              </a:rPr>
              <a:t>Point-by-point pattern</a:t>
            </a:r>
            <a:endParaRPr lang="zh-CN" altLang="en-US" sz="2600" b="1" dirty="0" smtClean="0">
              <a:latin typeface="Helvetica" pitchFamily="34" charset="0"/>
              <a:ea typeface="Cambria Math" pitchFamily="18" charset="0"/>
              <a:cs typeface="Arial" pitchFamily="34" charset="0"/>
            </a:endParaRPr>
          </a:p>
        </p:txBody>
      </p:sp>
      <p:sp>
        <p:nvSpPr>
          <p:cNvPr id="10" name="右箭头 9">
            <a:hlinkClick r:id="" action="ppaction://hlinkshowjump?jump=nextslide"/>
          </p:cNvPr>
          <p:cNvSpPr/>
          <p:nvPr/>
        </p:nvSpPr>
        <p:spPr>
          <a:xfrm>
            <a:off x="6200824" y="614364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 y="1052736"/>
            <a:ext cx="8964488" cy="5760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8" name="矩形 7"/>
          <p:cNvSpPr/>
          <p:nvPr/>
        </p:nvSpPr>
        <p:spPr>
          <a:xfrm>
            <a:off x="1907704" y="1484784"/>
            <a:ext cx="3395481" cy="461665"/>
          </a:xfrm>
          <a:prstGeom prst="rect">
            <a:avLst/>
          </a:prstGeom>
        </p:spPr>
        <p:txBody>
          <a:bodyPr wrap="none">
            <a:spAutoFit/>
          </a:bodyPr>
          <a:lstStyle/>
          <a:p>
            <a:r>
              <a:rPr lang="en-US" altLang="zh-CN" sz="2400" b="1" dirty="0" smtClean="0">
                <a:latin typeface="Helvetica" pitchFamily="34" charset="0"/>
                <a:ea typeface="Cambria Math" pitchFamily="18" charset="0"/>
                <a:cs typeface="Arial" pitchFamily="34" charset="0"/>
              </a:rPr>
              <a:t>Point-by-point pattern</a:t>
            </a:r>
            <a:endParaRPr lang="zh-CN" altLang="en-US" sz="2400" b="1" dirty="0" smtClean="0">
              <a:latin typeface="Helvetica" pitchFamily="34" charset="0"/>
              <a:ea typeface="Cambria Math" pitchFamily="18" charset="0"/>
              <a:cs typeface="Arial" pitchFamily="34" charset="0"/>
            </a:endParaRPr>
          </a:p>
        </p:txBody>
      </p:sp>
      <p:sp>
        <p:nvSpPr>
          <p:cNvPr id="9" name="TextBox 8"/>
          <p:cNvSpPr txBox="1"/>
          <p:nvPr/>
        </p:nvSpPr>
        <p:spPr>
          <a:xfrm>
            <a:off x="331012" y="3248285"/>
            <a:ext cx="6545244" cy="2964914"/>
          </a:xfrm>
          <a:prstGeom prst="rect">
            <a:avLst/>
          </a:prstGeom>
          <a:noFill/>
        </p:spPr>
        <p:txBody>
          <a:bodyPr wrap="square" rtlCol="0">
            <a:spAutoFit/>
          </a:bodyPr>
          <a:lstStyle/>
          <a:p>
            <a:pPr algn="just">
              <a:lnSpc>
                <a:spcPts val="2800"/>
              </a:lnSpc>
            </a:pPr>
            <a:r>
              <a:rPr lang="en-US" altLang="zh-CN" sz="2400" b="1" dirty="0" smtClean="0">
                <a:latin typeface="Helvetica"/>
              </a:rPr>
              <a:t>Body  </a:t>
            </a:r>
            <a:endParaRPr lang="zh-CN" altLang="zh-CN" sz="2400" b="1" dirty="0" smtClean="0">
              <a:latin typeface="Helvetica"/>
            </a:endParaRPr>
          </a:p>
          <a:p>
            <a:pPr marL="266700" indent="-266700" algn="just">
              <a:lnSpc>
                <a:spcPts val="2800"/>
              </a:lnSpc>
            </a:pPr>
            <a:r>
              <a:rPr lang="zh-CN" altLang="zh-CN" sz="2400" dirty="0" smtClean="0">
                <a:latin typeface="Helvetica"/>
              </a:rPr>
              <a:t>•</a:t>
            </a:r>
            <a:r>
              <a:rPr lang="en-US" altLang="zh-CN" sz="2400" dirty="0" smtClean="0">
                <a:latin typeface="Helvetica"/>
              </a:rPr>
              <a:t> Statement of the other side’s first argument and rebuttal with your own counter-argument  </a:t>
            </a:r>
            <a:endParaRPr lang="zh-CN" altLang="zh-CN" sz="2400" dirty="0" smtClean="0">
              <a:latin typeface="Helvetica"/>
            </a:endParaRPr>
          </a:p>
          <a:p>
            <a:pPr marL="279400" indent="-279400">
              <a:lnSpc>
                <a:spcPts val="2800"/>
              </a:lnSpc>
            </a:pPr>
            <a:r>
              <a:rPr lang="zh-CN" altLang="zh-CN" sz="2400" dirty="0" smtClean="0">
                <a:latin typeface="Helvetica"/>
              </a:rPr>
              <a:t>•</a:t>
            </a:r>
            <a:r>
              <a:rPr lang="en-US" altLang="zh-CN" sz="2400" dirty="0" smtClean="0">
                <a:latin typeface="Helvetica"/>
              </a:rPr>
              <a:t>  Statement of the other side’s second     argument and rebuttal with your own counter-argument  </a:t>
            </a:r>
            <a:endParaRPr lang="zh-CN" altLang="zh-CN" sz="2400" dirty="0" smtClean="0">
              <a:latin typeface="Helvetica"/>
            </a:endParaRPr>
          </a:p>
          <a:p>
            <a:pPr marL="304800" indent="-304800">
              <a:lnSpc>
                <a:spcPts val="2800"/>
              </a:lnSpc>
            </a:pPr>
            <a:r>
              <a:rPr lang="zh-CN" altLang="zh-CN" sz="2400" dirty="0" smtClean="0">
                <a:latin typeface="Helvetica"/>
              </a:rPr>
              <a:t>•</a:t>
            </a:r>
            <a:r>
              <a:rPr lang="en-US" altLang="zh-CN" sz="2400" dirty="0" smtClean="0">
                <a:latin typeface="Helvetica"/>
              </a:rPr>
              <a:t>  Statement of the other side’s third argument  and rebuttal with your own counter-argument  </a:t>
            </a:r>
            <a:endParaRPr lang="zh-CN" altLang="zh-CN" sz="2400" dirty="0" smtClean="0">
              <a:latin typeface="Helvetica"/>
            </a:endParaRPr>
          </a:p>
        </p:txBody>
      </p:sp>
      <p:sp>
        <p:nvSpPr>
          <p:cNvPr id="10" name="TextBox 9"/>
          <p:cNvSpPr txBox="1"/>
          <p:nvPr/>
        </p:nvSpPr>
        <p:spPr>
          <a:xfrm>
            <a:off x="331012" y="2116573"/>
            <a:ext cx="6257212" cy="1169551"/>
          </a:xfrm>
          <a:prstGeom prst="rect">
            <a:avLst/>
          </a:prstGeom>
          <a:noFill/>
        </p:spPr>
        <p:txBody>
          <a:bodyPr wrap="square" rtlCol="0">
            <a:spAutoFit/>
          </a:bodyPr>
          <a:lstStyle/>
          <a:p>
            <a:pPr algn="just">
              <a:lnSpc>
                <a:spcPts val="2800"/>
              </a:lnSpc>
            </a:pPr>
            <a:r>
              <a:rPr lang="en-US" altLang="zh-CN" sz="2400" b="1" dirty="0" smtClean="0">
                <a:latin typeface="Helvetica"/>
              </a:rPr>
              <a:t>Introduction  </a:t>
            </a:r>
            <a:endParaRPr lang="zh-CN" altLang="zh-CN" sz="2400" b="1" dirty="0" smtClean="0">
              <a:latin typeface="Helvetica"/>
            </a:endParaRPr>
          </a:p>
          <a:p>
            <a:pPr marL="266700" indent="-266700">
              <a:lnSpc>
                <a:spcPts val="2800"/>
              </a:lnSpc>
            </a:pPr>
            <a:r>
              <a:rPr lang="zh-CN" altLang="zh-CN" sz="2400" dirty="0" smtClean="0">
                <a:latin typeface="Helvetica"/>
              </a:rPr>
              <a:t>•</a:t>
            </a:r>
            <a:r>
              <a:rPr lang="en-US" altLang="zh-CN" sz="2400" dirty="0" smtClean="0">
                <a:latin typeface="Helvetica"/>
              </a:rPr>
              <a:t>  Explanation of the issue</a:t>
            </a:r>
            <a:endParaRPr lang="zh-CN" altLang="zh-CN" sz="2400" dirty="0" smtClean="0">
              <a:latin typeface="Helvetica"/>
            </a:endParaRPr>
          </a:p>
          <a:p>
            <a:pPr>
              <a:lnSpc>
                <a:spcPts val="2800"/>
              </a:lnSpc>
            </a:pPr>
            <a:r>
              <a:rPr lang="zh-CN" altLang="zh-CN" sz="2400" dirty="0" smtClean="0">
                <a:latin typeface="Helvetica"/>
              </a:rPr>
              <a:t>•</a:t>
            </a:r>
            <a:r>
              <a:rPr lang="en-US" altLang="zh-CN" sz="2400" dirty="0" smtClean="0">
                <a:latin typeface="Helvetica"/>
              </a:rPr>
              <a:t>  Thesis statement  </a:t>
            </a:r>
            <a:endParaRPr lang="zh-CN" altLang="zh-CN" sz="2400" dirty="0" smtClean="0">
              <a:latin typeface="Helvetica"/>
            </a:endParaRPr>
          </a:p>
        </p:txBody>
      </p:sp>
      <p:sp>
        <p:nvSpPr>
          <p:cNvPr id="11" name="右箭头 10">
            <a:hlinkClick r:id="" action="ppaction://hlinkshowjump?jump=nextslide"/>
          </p:cNvPr>
          <p:cNvSpPr/>
          <p:nvPr/>
        </p:nvSpPr>
        <p:spPr>
          <a:xfrm>
            <a:off x="6200824" y="614364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2" name="矩形 11"/>
          <p:cNvSpPr/>
          <p:nvPr/>
        </p:nvSpPr>
        <p:spPr>
          <a:xfrm>
            <a:off x="331012" y="6143644"/>
            <a:ext cx="1922321" cy="461665"/>
          </a:xfrm>
          <a:prstGeom prst="rect">
            <a:avLst/>
          </a:prstGeom>
        </p:spPr>
        <p:txBody>
          <a:bodyPr wrap="none">
            <a:spAutoFit/>
          </a:bodyPr>
          <a:lstStyle/>
          <a:p>
            <a:r>
              <a:rPr lang="en-US" altLang="zh-CN" sz="2400" b="1" dirty="0" smtClean="0">
                <a:latin typeface="Helvetica"/>
              </a:rPr>
              <a:t>Conclusion</a:t>
            </a:r>
            <a:r>
              <a:rPr lang="en-US" altLang="zh-CN" b="1" dirty="0" smtClean="0">
                <a:latin typeface="Helvetica"/>
              </a:rPr>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已买图\物品\TWM1098134547_2000X3008.jpg"/>
          <p:cNvPicPr>
            <a:picLocks noChangeAspect="1" noChangeArrowheads="1"/>
          </p:cNvPicPr>
          <p:nvPr/>
        </p:nvPicPr>
        <p:blipFill>
          <a:blip r:embed="rId3"/>
          <a:srcRect/>
          <a:stretch>
            <a:fillRect/>
          </a:stretch>
        </p:blipFill>
        <p:spPr bwMode="auto">
          <a:xfrm>
            <a:off x="5913438" y="2000274"/>
            <a:ext cx="3230562" cy="4857750"/>
          </a:xfrm>
          <a:prstGeom prst="rect">
            <a:avLst/>
          </a:prstGeom>
          <a:noFill/>
          <a:ln w="9525">
            <a:noFill/>
            <a:miter lim="800000"/>
            <a:headEnd/>
            <a:tailEnd/>
          </a:ln>
        </p:spPr>
      </p:pic>
      <p:sp>
        <p:nvSpPr>
          <p:cNvPr id="7" name="矩形 6"/>
          <p:cNvSpPr/>
          <p:nvPr/>
        </p:nvSpPr>
        <p:spPr>
          <a:xfrm>
            <a:off x="285720" y="2348880"/>
            <a:ext cx="5429288" cy="3323987"/>
          </a:xfrm>
          <a:prstGeom prst="rect">
            <a:avLst/>
          </a:prstGeom>
        </p:spPr>
        <p:txBody>
          <a:bodyPr wrap="square">
            <a:spAutoFit/>
          </a:bodyPr>
          <a:lstStyle/>
          <a:p>
            <a:pPr>
              <a:lnSpc>
                <a:spcPct val="150000"/>
              </a:lnSpc>
            </a:pPr>
            <a:r>
              <a:rPr lang="en-US" altLang="zh-CN" sz="2800" b="1" i="1" dirty="0" smtClean="0">
                <a:latin typeface="Helvetica" pitchFamily="34" charset="0"/>
                <a:ea typeface="Cambria Math" pitchFamily="18" charset="0"/>
                <a:cs typeface="Arial" pitchFamily="34" charset="0"/>
              </a:rPr>
              <a:t>Let’s look at the following examples to see how the block pattern or the point-by-point pattern is adopted to outline the essays.</a:t>
            </a:r>
            <a:endParaRPr lang="zh-CN" altLang="en-US" sz="2800" b="1" i="1" dirty="0" smtClean="0">
              <a:latin typeface="Helvetica" pitchFamily="34" charset="0"/>
              <a:ea typeface="Cambria Math" pitchFamily="18" charset="0"/>
              <a:cs typeface="Arial" pitchFamily="34" charset="0"/>
            </a:endParaRPr>
          </a:p>
        </p:txBody>
      </p:sp>
      <p:pic>
        <p:nvPicPr>
          <p:cNvPr id="8"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Tree>
    <p:extLst>
      <p:ext uri="{BB962C8B-B14F-4D97-AF65-F5344CB8AC3E}">
        <p14:creationId xmlns="" xmlns:p14="http://schemas.microsoft.com/office/powerpoint/2010/main" val="27183674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1" y="1180331"/>
            <a:ext cx="8784977" cy="5273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38893"/>
            <a:ext cx="7302500" cy="1163637"/>
          </a:xfrm>
          <a:prstGeom prst="rect">
            <a:avLst/>
          </a:prstGeom>
          <a:noFill/>
        </p:spPr>
      </p:pic>
      <p:sp>
        <p:nvSpPr>
          <p:cNvPr id="7" name="TextBox 6"/>
          <p:cNvSpPr txBox="1"/>
          <p:nvPr/>
        </p:nvSpPr>
        <p:spPr>
          <a:xfrm>
            <a:off x="467544" y="1700808"/>
            <a:ext cx="6552728" cy="4401205"/>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400" b="1" dirty="0" smtClean="0"/>
              <a:t>    Feel free to let boys and girls attend separate classes  </a:t>
            </a:r>
            <a:endParaRPr lang="zh-CN" altLang="zh-CN" sz="2400" dirty="0" smtClean="0"/>
          </a:p>
          <a:p>
            <a:r>
              <a:rPr lang="en-US" altLang="zh-CN" sz="2400" b="1" dirty="0" smtClean="0"/>
              <a:t>Introduction </a:t>
            </a:r>
            <a:r>
              <a:rPr lang="en-US" altLang="zh-CN" sz="2400" dirty="0" smtClean="0"/>
              <a:t> </a:t>
            </a:r>
            <a:endParaRPr lang="zh-CN" altLang="zh-CN" sz="2400" dirty="0" smtClean="0"/>
          </a:p>
          <a:p>
            <a:r>
              <a:rPr lang="en-US" altLang="zh-CN" sz="2400" dirty="0" smtClean="0"/>
              <a:t>There is some evidence that same-sex classes produce positive results among students.  </a:t>
            </a:r>
            <a:endParaRPr lang="zh-CN" altLang="zh-CN" sz="2400" dirty="0" smtClean="0"/>
          </a:p>
          <a:p>
            <a:r>
              <a:rPr lang="en-US" altLang="zh-CN" sz="2400" b="1" dirty="0" smtClean="0"/>
              <a:t>Body  Block 1  </a:t>
            </a:r>
            <a:endParaRPr lang="zh-CN" altLang="zh-CN" sz="2400" b="1" dirty="0" smtClean="0"/>
          </a:p>
          <a:p>
            <a:r>
              <a:rPr lang="en-US" altLang="zh-CN" sz="2400" dirty="0" smtClean="0"/>
              <a:t>Summary of the other side’s arguments:  </a:t>
            </a:r>
            <a:endParaRPr lang="zh-CN" altLang="zh-CN" sz="2400" dirty="0" smtClean="0"/>
          </a:p>
          <a:p>
            <a:r>
              <a:rPr lang="zh-CN" altLang="zh-CN" sz="2400" dirty="0" smtClean="0"/>
              <a:t>•</a:t>
            </a:r>
            <a:r>
              <a:rPr lang="en-US" altLang="zh-CN" sz="2400" dirty="0" smtClean="0"/>
              <a:t>  Test scores don’t show any advantage for all-girl or all-boy classes.</a:t>
            </a:r>
            <a:endParaRPr lang="zh-CN" altLang="zh-CN" sz="2400" dirty="0" smtClean="0"/>
          </a:p>
          <a:p>
            <a:r>
              <a:rPr lang="zh-CN" altLang="zh-CN" sz="2400" dirty="0" smtClean="0"/>
              <a:t>•</a:t>
            </a:r>
            <a:r>
              <a:rPr lang="en-US" altLang="zh-CN" sz="2400" dirty="0" smtClean="0"/>
              <a:t>  Separate classes (or separate schools) send the message that males and females can’t work together.</a:t>
            </a:r>
            <a:endParaRPr lang="zh-CN" altLang="zh-CN" sz="2400" dirty="0" smtClean="0"/>
          </a:p>
        </p:txBody>
      </p:sp>
      <p:sp>
        <p:nvSpPr>
          <p:cNvPr id="6" name="TextBox 5"/>
          <p:cNvSpPr txBox="1"/>
          <p:nvPr/>
        </p:nvSpPr>
        <p:spPr>
          <a:xfrm>
            <a:off x="1907704" y="1136357"/>
            <a:ext cx="4876656" cy="492443"/>
          </a:xfrm>
          <a:prstGeom prst="rect">
            <a:avLst/>
          </a:prstGeom>
          <a:noFill/>
        </p:spPr>
        <p:txBody>
          <a:bodyPr wrap="none" rtlCol="0">
            <a:spAutoFit/>
          </a:bodyPr>
          <a:lstStyle/>
          <a:p>
            <a:r>
              <a:rPr lang="en-US" altLang="zh-CN" sz="2600" b="1" dirty="0" smtClean="0">
                <a:latin typeface="Helvetica" pitchFamily="34" charset="0"/>
                <a:ea typeface="Cambria Math" pitchFamily="18" charset="0"/>
                <a:cs typeface="Arial" pitchFamily="34" charset="0"/>
              </a:rPr>
              <a:t>Example for the block pattern</a:t>
            </a:r>
            <a:endParaRPr lang="zh-CN" altLang="en-US" sz="2600" b="1" dirty="0" smtClean="0">
              <a:latin typeface="Helvetica" pitchFamily="34" charset="0"/>
              <a:ea typeface="Cambria Math" pitchFamily="18" charset="0"/>
              <a:cs typeface="Arial" pitchFamily="34" charset="0"/>
            </a:endParaRPr>
          </a:p>
        </p:txBody>
      </p:sp>
      <p:sp>
        <p:nvSpPr>
          <p:cNvPr id="8" name="右箭头 7">
            <a:hlinkClick r:id="" action="ppaction://hlinkshowjump?jump=nextslide"/>
          </p:cNvPr>
          <p:cNvSpPr/>
          <p:nvPr/>
        </p:nvSpPr>
        <p:spPr>
          <a:xfrm>
            <a:off x="5557882"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1" y="1180331"/>
            <a:ext cx="8784977" cy="5273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7" name="TextBox 6"/>
          <p:cNvSpPr txBox="1"/>
          <p:nvPr/>
        </p:nvSpPr>
        <p:spPr>
          <a:xfrm>
            <a:off x="467544" y="1556792"/>
            <a:ext cx="6552728" cy="476027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zh-CN" altLang="zh-CN" sz="2400" dirty="0" smtClean="0"/>
              <a:t>•</a:t>
            </a:r>
            <a:r>
              <a:rPr lang="en-US" altLang="zh-CN" sz="2400" dirty="0" smtClean="0"/>
              <a:t>Same-sex education is a kind of discrimination against boys or girls.</a:t>
            </a:r>
            <a:endParaRPr lang="zh-CN" altLang="zh-CN" sz="2400" dirty="0" smtClean="0"/>
          </a:p>
          <a:p>
            <a:pPr algn="l"/>
            <a:r>
              <a:rPr lang="en-US" altLang="zh-CN" sz="2400" dirty="0" smtClean="0"/>
              <a:t>Rebuttal to the first argument: Research is inconclusive and some researches show opposite results.  </a:t>
            </a:r>
            <a:endParaRPr lang="zh-CN" altLang="zh-CN" sz="2400" dirty="0" smtClean="0"/>
          </a:p>
          <a:p>
            <a:pPr algn="l"/>
            <a:r>
              <a:rPr lang="en-US" altLang="zh-CN" sz="2400" dirty="0" smtClean="0"/>
              <a:t>Rebuttal to the second argument: Children get to interact with members of the opposite sex outside of school, for example, their opposite-sex parent, brothers or sisters and their neighbors.  </a:t>
            </a:r>
            <a:endParaRPr lang="zh-CN" altLang="zh-CN" sz="2400" dirty="0" smtClean="0"/>
          </a:p>
          <a:p>
            <a:pPr algn="l"/>
            <a:r>
              <a:rPr lang="en-US" altLang="zh-CN" sz="2400" dirty="0" smtClean="0"/>
              <a:t>Rebuttal to the third argument: Several studies have shown that discrimination is widespread in mixed classes.  </a:t>
            </a:r>
            <a:endParaRPr lang="zh-CN" altLang="zh-CN" sz="2400" dirty="0"/>
          </a:p>
        </p:txBody>
      </p:sp>
      <p:sp>
        <p:nvSpPr>
          <p:cNvPr id="8" name="右箭头 7">
            <a:hlinkClick r:id="" action="ppaction://hlinkshowjump?jump=nextslide"/>
          </p:cNvPr>
          <p:cNvSpPr/>
          <p:nvPr/>
        </p:nvSpPr>
        <p:spPr>
          <a:xfrm>
            <a:off x="5557882"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1" y="1180331"/>
            <a:ext cx="8784977" cy="5273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7" name="TextBox 6"/>
          <p:cNvSpPr txBox="1"/>
          <p:nvPr/>
        </p:nvSpPr>
        <p:spPr>
          <a:xfrm>
            <a:off x="467544" y="1556792"/>
            <a:ext cx="6552728" cy="5119350"/>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400" b="1" dirty="0" smtClean="0"/>
              <a:t>Block 2 </a:t>
            </a:r>
            <a:endParaRPr lang="zh-CN" altLang="zh-CN" sz="2400" b="1" dirty="0" smtClean="0"/>
          </a:p>
          <a:p>
            <a:pPr algn="l"/>
            <a:r>
              <a:rPr lang="en-US" altLang="zh-CN" sz="2400" dirty="0" smtClean="0"/>
              <a:t>Summary of your own arguments: Same-sex classes provide a better learning environment.  </a:t>
            </a:r>
            <a:endParaRPr lang="zh-CN" altLang="zh-CN" sz="2400" dirty="0" smtClean="0"/>
          </a:p>
          <a:p>
            <a:pPr algn="l"/>
            <a:r>
              <a:rPr lang="en-US" altLang="zh-CN" sz="2400" dirty="0" smtClean="0"/>
              <a:t>Your first argument: Boys and girls become more confident in their studies.  </a:t>
            </a:r>
            <a:endParaRPr lang="zh-CN" altLang="zh-CN" sz="2400" dirty="0" smtClean="0"/>
          </a:p>
          <a:p>
            <a:pPr algn="l"/>
            <a:r>
              <a:rPr lang="en-US" altLang="zh-CN" sz="2400" dirty="0" smtClean="0"/>
              <a:t>Your second argument: School children have many opportunities outside of school to interact with one another.  </a:t>
            </a:r>
            <a:endParaRPr lang="zh-CN" altLang="zh-CN" sz="2400" dirty="0" smtClean="0"/>
          </a:p>
          <a:p>
            <a:pPr algn="l"/>
            <a:r>
              <a:rPr lang="en-US" altLang="zh-CN" sz="2400" dirty="0" smtClean="0"/>
              <a:t>Your third argument: Same-sex classes can better ensure equal treatment of students.  </a:t>
            </a:r>
            <a:endParaRPr lang="zh-CN" altLang="zh-CN" sz="2400" dirty="0" smtClean="0"/>
          </a:p>
          <a:p>
            <a:pPr algn="l"/>
            <a:r>
              <a:rPr lang="en-US" altLang="zh-CN" sz="2400" b="1" dirty="0" smtClean="0"/>
              <a:t>Conclusion</a:t>
            </a:r>
            <a:endParaRPr lang="zh-CN" altLang="zh-CN" sz="2400" b="1" dirty="0" smtClean="0"/>
          </a:p>
          <a:p>
            <a:pPr algn="l"/>
            <a:r>
              <a:rPr lang="en-US" altLang="zh-CN" sz="2400" dirty="0" smtClean="0"/>
              <a:t>Same-sex classes or schools should be encouraged.  </a:t>
            </a:r>
            <a:endParaRPr lang="zh-CN" altLang="zh-CN" sz="2400" dirty="0" smtClean="0"/>
          </a:p>
          <a:p>
            <a:pPr algn="l"/>
            <a:r>
              <a:rPr lang="en-US" altLang="zh-CN" sz="2400" b="1" dirty="0" smtClean="0"/>
              <a:t> </a:t>
            </a:r>
            <a:endParaRPr lang="zh-CN" altLang="zh-CN" sz="2400" dirty="0"/>
          </a:p>
        </p:txBody>
      </p:sp>
      <p:sp>
        <p:nvSpPr>
          <p:cNvPr id="8" name="右箭头 7">
            <a:hlinkClick r:id="" action="ppaction://hlinkshowjump?jump=nextslide"/>
          </p:cNvPr>
          <p:cNvSpPr/>
          <p:nvPr/>
        </p:nvSpPr>
        <p:spPr>
          <a:xfrm>
            <a:off x="5557882"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1" y="1180331"/>
            <a:ext cx="8784977" cy="5273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7" name="TextBox 6"/>
          <p:cNvSpPr txBox="1"/>
          <p:nvPr/>
        </p:nvSpPr>
        <p:spPr>
          <a:xfrm>
            <a:off x="467544" y="1693058"/>
            <a:ext cx="6552728" cy="476027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400" b="1" dirty="0" smtClean="0"/>
              <a:t>    Should children be sent to boarding schools?  </a:t>
            </a:r>
            <a:endParaRPr lang="zh-CN" altLang="zh-CN" sz="2400" b="1" dirty="0" smtClean="0"/>
          </a:p>
          <a:p>
            <a:pPr algn="l"/>
            <a:r>
              <a:rPr lang="en-US" altLang="zh-CN" sz="2400" b="1" dirty="0" smtClean="0"/>
              <a:t>Introduction</a:t>
            </a:r>
            <a:r>
              <a:rPr lang="en-US" altLang="zh-CN" sz="2400" dirty="0" smtClean="0"/>
              <a:t>  </a:t>
            </a:r>
            <a:endParaRPr lang="zh-CN" altLang="zh-CN" sz="2400" dirty="0" smtClean="0"/>
          </a:p>
          <a:p>
            <a:pPr algn="l"/>
            <a:r>
              <a:rPr lang="en-US" altLang="zh-CN" sz="2400" dirty="0" smtClean="0"/>
              <a:t>It is more helpful to children if they stay in day schools rather than boarding schools.  </a:t>
            </a:r>
            <a:endParaRPr lang="zh-CN" altLang="zh-CN" sz="2400" dirty="0" smtClean="0"/>
          </a:p>
          <a:p>
            <a:pPr algn="l"/>
            <a:r>
              <a:rPr lang="en-US" altLang="zh-CN" sz="2400" b="1" dirty="0" smtClean="0"/>
              <a:t>Body  </a:t>
            </a:r>
            <a:endParaRPr lang="zh-CN" altLang="zh-CN" sz="2400" b="1" dirty="0" smtClean="0"/>
          </a:p>
          <a:p>
            <a:pPr algn="l"/>
            <a:r>
              <a:rPr lang="en-US" altLang="zh-CN" sz="2400" dirty="0" smtClean="0"/>
              <a:t>Counter-argument 1: Children are under teachers’ supervision all the time.  </a:t>
            </a:r>
            <a:endParaRPr lang="zh-CN" altLang="zh-CN" sz="2400" dirty="0" smtClean="0"/>
          </a:p>
          <a:p>
            <a:pPr algn="l"/>
            <a:r>
              <a:rPr lang="en-US" altLang="zh-CN" sz="2400" dirty="0" smtClean="0"/>
              <a:t>Rebuttal: Teachers’ supervision is inadequate.  </a:t>
            </a:r>
            <a:endParaRPr lang="zh-CN" altLang="zh-CN" sz="2400" dirty="0" smtClean="0"/>
          </a:p>
          <a:p>
            <a:pPr algn="l"/>
            <a:r>
              <a:rPr lang="en-US" altLang="zh-CN" sz="2400" dirty="0" smtClean="0"/>
              <a:t>Counter-argument 2: Children can spend more time studying.  </a:t>
            </a:r>
            <a:endParaRPr lang="zh-CN" altLang="zh-CN" sz="2400" dirty="0" smtClean="0"/>
          </a:p>
          <a:p>
            <a:pPr algn="l"/>
            <a:r>
              <a:rPr lang="en-US" altLang="zh-CN" sz="2400" dirty="0" smtClean="0"/>
              <a:t>Rebuttal: Children may idle away time.  </a:t>
            </a:r>
            <a:endParaRPr lang="zh-CN" altLang="zh-CN" sz="2400" dirty="0" smtClean="0"/>
          </a:p>
          <a:p>
            <a:r>
              <a:rPr lang="en-US" altLang="zh-CN" sz="2400" b="1" dirty="0" smtClean="0"/>
              <a:t> </a:t>
            </a:r>
            <a:endParaRPr lang="zh-CN" altLang="zh-CN" sz="2400" dirty="0"/>
          </a:p>
        </p:txBody>
      </p:sp>
      <p:sp>
        <p:nvSpPr>
          <p:cNvPr id="8" name="TextBox 7"/>
          <p:cNvSpPr txBox="1"/>
          <p:nvPr/>
        </p:nvSpPr>
        <p:spPr>
          <a:xfrm>
            <a:off x="1043608" y="1136357"/>
            <a:ext cx="6160084" cy="523220"/>
          </a:xfrm>
          <a:prstGeom prst="rect">
            <a:avLst/>
          </a:prstGeom>
          <a:noFill/>
        </p:spPr>
        <p:txBody>
          <a:bodyPr wrap="none" rtlCol="0">
            <a:spAutoFit/>
          </a:bodyPr>
          <a:lstStyle/>
          <a:p>
            <a:r>
              <a:rPr lang="en-US" altLang="zh-CN" sz="2600" b="1" dirty="0" smtClean="0">
                <a:latin typeface="Helvetica" pitchFamily="34" charset="0"/>
                <a:ea typeface="Cambria Math" pitchFamily="18" charset="0"/>
                <a:cs typeface="Arial" pitchFamily="34" charset="0"/>
              </a:rPr>
              <a:t>Example for the </a:t>
            </a:r>
            <a:r>
              <a:rPr lang="en-US" altLang="zh-CN" sz="2800" b="1" dirty="0" smtClean="0"/>
              <a:t>point-by-point</a:t>
            </a:r>
            <a:r>
              <a:rPr lang="en-US" altLang="zh-CN" sz="2600" b="1" dirty="0" smtClean="0">
                <a:latin typeface="Helvetica" pitchFamily="34" charset="0"/>
                <a:ea typeface="Cambria Math" pitchFamily="18" charset="0"/>
                <a:cs typeface="Arial" pitchFamily="34" charset="0"/>
              </a:rPr>
              <a:t> pattern</a:t>
            </a:r>
            <a:endParaRPr lang="zh-CN" altLang="en-US" sz="2600" b="1" dirty="0" smtClean="0">
              <a:latin typeface="Helvetica" pitchFamily="34" charset="0"/>
              <a:ea typeface="Cambria Math" pitchFamily="18" charset="0"/>
              <a:cs typeface="Arial" pitchFamily="34" charset="0"/>
            </a:endParaRPr>
          </a:p>
        </p:txBody>
      </p:sp>
      <p:sp>
        <p:nvSpPr>
          <p:cNvPr id="9" name="右箭头 8">
            <a:hlinkClick r:id="" action="ppaction://hlinkshowjump?jump=nextslide"/>
          </p:cNvPr>
          <p:cNvSpPr/>
          <p:nvPr/>
        </p:nvSpPr>
        <p:spPr>
          <a:xfrm>
            <a:off x="5557882"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1" y="1180331"/>
            <a:ext cx="8784977" cy="5273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7" name="TextBox 6"/>
          <p:cNvSpPr txBox="1"/>
          <p:nvPr/>
        </p:nvSpPr>
        <p:spPr>
          <a:xfrm>
            <a:off x="467544" y="1988840"/>
            <a:ext cx="6552728" cy="3683060"/>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400" dirty="0" smtClean="0"/>
              <a:t>Counter-argument 3: </a:t>
            </a:r>
          </a:p>
          <a:p>
            <a:pPr algn="l"/>
            <a:r>
              <a:rPr lang="en-US" altLang="zh-CN" sz="2400" dirty="0" smtClean="0"/>
              <a:t>Children can’t have easy access to the Internet, therefore won’t become addicted to computer games.  </a:t>
            </a:r>
            <a:endParaRPr lang="zh-CN" altLang="zh-CN" sz="2400" dirty="0" smtClean="0"/>
          </a:p>
          <a:p>
            <a:pPr algn="l"/>
            <a:r>
              <a:rPr lang="en-US" altLang="zh-CN" sz="2400" dirty="0" smtClean="0"/>
              <a:t>Rebuttal: Addiction to computer games may be avoided, but children may develop other problems. </a:t>
            </a:r>
          </a:p>
          <a:p>
            <a:pPr algn="l"/>
            <a:r>
              <a:rPr lang="en-US" altLang="zh-CN" sz="2400" b="1" dirty="0" smtClean="0"/>
              <a:t>Conclusion</a:t>
            </a:r>
            <a:r>
              <a:rPr lang="en-US" altLang="zh-CN" sz="2400" dirty="0" smtClean="0"/>
              <a:t>  </a:t>
            </a:r>
            <a:endParaRPr lang="zh-CN" altLang="zh-CN" sz="2400" dirty="0" smtClean="0"/>
          </a:p>
          <a:p>
            <a:pPr algn="l"/>
            <a:r>
              <a:rPr lang="en-US" altLang="zh-CN" sz="2400" dirty="0" smtClean="0"/>
              <a:t>Sending children to boarding schools is not a good decision.  </a:t>
            </a:r>
            <a:r>
              <a:rPr lang="en-US" altLang="zh-CN" sz="2400" b="1" dirty="0" smtClean="0"/>
              <a:t> </a:t>
            </a:r>
            <a:endParaRPr lang="zh-CN" altLang="zh-CN" sz="2400" dirty="0"/>
          </a:p>
        </p:txBody>
      </p:sp>
      <p:sp>
        <p:nvSpPr>
          <p:cNvPr id="8" name="右箭头 7">
            <a:hlinkClick r:id="" action="ppaction://hlinkshowjump?jump=nextslide"/>
          </p:cNvPr>
          <p:cNvSpPr/>
          <p:nvPr/>
        </p:nvSpPr>
        <p:spPr>
          <a:xfrm>
            <a:off x="5557882"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TextBox 22"/>
          <p:cNvSpPr txBox="1">
            <a:spLocks noChangeArrowheads="1"/>
          </p:cNvSpPr>
          <p:nvPr/>
        </p:nvSpPr>
        <p:spPr bwMode="auto">
          <a:xfrm>
            <a:off x="857311" y="1428750"/>
            <a:ext cx="7143713" cy="830997"/>
          </a:xfrm>
          <a:prstGeom prst="rect">
            <a:avLst/>
          </a:prstGeom>
          <a:noFill/>
          <a:ln w="9525">
            <a:noFill/>
            <a:miter lim="800000"/>
            <a:headEnd/>
            <a:tailEnd/>
          </a:ln>
        </p:spPr>
        <p:txBody>
          <a:bodyPr wrap="square">
            <a:spAutoFit/>
          </a:bodyPr>
          <a:lstStyle/>
          <a:p>
            <a:r>
              <a:rPr lang="en-US" sz="2400" b="1" dirty="0" smtClean="0">
                <a:latin typeface="Helvetica" pitchFamily="2" charset="0"/>
              </a:rPr>
              <a:t>Listen to the passage again. Work in pairs and discuss the following questions.</a:t>
            </a:r>
            <a:endParaRPr lang="zh-CN" altLang="en-US" sz="2400" dirty="0">
              <a:latin typeface="Helvetica" pitchFamily="2" charset="0"/>
            </a:endParaRPr>
          </a:p>
        </p:txBody>
      </p:sp>
      <p:sp>
        <p:nvSpPr>
          <p:cNvPr id="11" name="TextBox 10"/>
          <p:cNvSpPr txBox="1">
            <a:spLocks noChangeArrowheads="1"/>
          </p:cNvSpPr>
          <p:nvPr/>
        </p:nvSpPr>
        <p:spPr bwMode="auto">
          <a:xfrm>
            <a:off x="871567" y="2224830"/>
            <a:ext cx="7915275" cy="3120854"/>
          </a:xfrm>
          <a:prstGeom prst="rect">
            <a:avLst/>
          </a:prstGeom>
          <a:noFill/>
          <a:ln w="9525">
            <a:noFill/>
            <a:miter lim="800000"/>
            <a:headEnd/>
            <a:tailEnd/>
          </a:ln>
        </p:spPr>
        <p:txBody>
          <a:bodyPr wrap="square">
            <a:spAutoFit/>
          </a:bodyPr>
          <a:lstStyle/>
          <a:p>
            <a:pPr algn="just" fontAlgn="auto">
              <a:lnSpc>
                <a:spcPct val="120000"/>
              </a:lnSpc>
              <a:spcBef>
                <a:spcPts val="0"/>
              </a:spcBef>
              <a:spcAft>
                <a:spcPts val="0"/>
              </a:spcAft>
              <a:defRPr/>
            </a:pPr>
            <a:endParaRPr lang="en-US" altLang="zh-CN" sz="2400" dirty="0">
              <a:latin typeface="Helvetica"/>
              <a:ea typeface="Cambria Math" pitchFamily="18" charset="0"/>
              <a:cs typeface="Arial" charset="0"/>
            </a:endParaRPr>
          </a:p>
          <a:p>
            <a:pPr marL="457200" indent="-457200"/>
            <a:r>
              <a:rPr lang="en-US" sz="2400" dirty="0" smtClean="0">
                <a:latin typeface="Helvetica" pitchFamily="2" charset="0"/>
              </a:rPr>
              <a:t>1. What is your understanding of a “green city”?</a:t>
            </a:r>
          </a:p>
          <a:p>
            <a:pPr marL="457200" indent="-457200"/>
            <a:endParaRPr lang="en-US" sz="2400" dirty="0" smtClean="0">
              <a:latin typeface="Helvetica" pitchFamily="2" charset="0"/>
            </a:endParaRPr>
          </a:p>
          <a:p>
            <a:pPr marL="317500" indent="-317500"/>
            <a:r>
              <a:rPr lang="en-US" sz="2400" dirty="0" smtClean="0">
                <a:latin typeface="Helvetica" pitchFamily="2" charset="0"/>
              </a:rPr>
              <a:t>2. To build a green city, besides the measures given in the passage such as building more healthy parks and reducing pollution, what other measures can you think of? </a:t>
            </a:r>
            <a:endParaRPr lang="zh-CN" altLang="en-US" sz="2400" dirty="0" smtClean="0">
              <a:latin typeface="Helvetica" pitchFamily="2" charset="0"/>
            </a:endParaRPr>
          </a:p>
          <a:p>
            <a:pPr marL="457200" indent="-457200">
              <a:buAutoNum type="arabicPeriod"/>
            </a:pPr>
            <a:endParaRPr lang="zh-CN" altLang="en-US" sz="2400" dirty="0"/>
          </a:p>
        </p:txBody>
      </p:sp>
      <p:pic>
        <p:nvPicPr>
          <p:cNvPr id="8"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9" name="TextBox 8"/>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0" name="矩形 12"/>
          <p:cNvSpPr>
            <a:spLocks noChangeArrowheads="1"/>
          </p:cNvSpPr>
          <p:nvPr/>
        </p:nvSpPr>
        <p:spPr bwMode="auto">
          <a:xfrm>
            <a:off x="5140358" y="285728"/>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Listen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14" name="Unit 4 Pre-reading activities.mp3">
            <a:hlinkClick r:id="" action="ppaction://media"/>
          </p:cNvPr>
          <p:cNvPicPr>
            <a:picLocks noRot="1" noChangeAspect="1"/>
          </p:cNvPicPr>
          <p:nvPr>
            <a:audioFile r:link="rId1"/>
          </p:nvPr>
        </p:nvPicPr>
        <p:blipFill>
          <a:blip r:embed="rId5"/>
          <a:stretch>
            <a:fillRect/>
          </a:stretch>
        </p:blipFill>
        <p:spPr>
          <a:xfrm>
            <a:off x="266200" y="1428750"/>
            <a:ext cx="435975" cy="442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14"/>
                                        </p:tgtEl>
                                      </p:cBhvr>
                                    </p:cmd>
                                  </p:childTnLst>
                                </p:cTn>
                              </p:par>
                            </p:childTnLst>
                          </p:cTn>
                        </p:par>
                      </p:childTnLst>
                    </p:cTn>
                  </p:par>
                </p:childTnLst>
              </p:cTn>
              <p:nextCondLst>
                <p:cond evt="onClick" delay="0">
                  <p:tgtEl>
                    <p:spTgt spid="14"/>
                  </p:tgtEl>
                </p:cond>
              </p:nextCondLst>
            </p:seq>
            <p:audio>
              <p:cMediaNode>
                <p:cTn id="13" fill="hold" display="0">
                  <p:stCondLst>
                    <p:cond delay="indefinite"/>
                  </p:stCondLst>
                  <p:endCondLst>
                    <p:cond evt="onPrev" delay="0">
                      <p:tgtEl>
                        <p:sldTgt/>
                      </p:tgtEl>
                    </p:cond>
                    <p:cond evt="onStopAudio" delay="0">
                      <p:tgtEl>
                        <p:sldTgt/>
                      </p:tgtEl>
                    </p:cond>
                  </p:endCondLst>
                </p:cTn>
                <p:tgtEl>
                  <p:spTgt spid="14"/>
                </p:tgtEl>
              </p:cMediaNode>
            </p:audio>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已买图\物品\TWM1098134547_2000X3008.jpg"/>
          <p:cNvPicPr>
            <a:picLocks noChangeAspect="1" noChangeArrowheads="1"/>
          </p:cNvPicPr>
          <p:nvPr/>
        </p:nvPicPr>
        <p:blipFill>
          <a:blip r:embed="rId3"/>
          <a:srcRect/>
          <a:stretch>
            <a:fillRect/>
          </a:stretch>
        </p:blipFill>
        <p:spPr bwMode="auto">
          <a:xfrm>
            <a:off x="5913438" y="2000250"/>
            <a:ext cx="3230562" cy="4857750"/>
          </a:xfrm>
          <a:prstGeom prst="rect">
            <a:avLst/>
          </a:prstGeom>
          <a:noFill/>
          <a:ln w="9525">
            <a:noFill/>
            <a:miter lim="800000"/>
            <a:headEnd/>
            <a:tailEnd/>
          </a:ln>
        </p:spPr>
      </p:pic>
      <p:sp>
        <p:nvSpPr>
          <p:cNvPr id="7" name="矩形 6"/>
          <p:cNvSpPr/>
          <p:nvPr/>
        </p:nvSpPr>
        <p:spPr>
          <a:xfrm>
            <a:off x="971106" y="2857496"/>
            <a:ext cx="4942332" cy="2031325"/>
          </a:xfrm>
          <a:prstGeom prst="rect">
            <a:avLst/>
          </a:prstGeom>
        </p:spPr>
        <p:txBody>
          <a:bodyPr wrap="square">
            <a:spAutoFit/>
          </a:bodyPr>
          <a:lstStyle/>
          <a:p>
            <a:pPr algn="just">
              <a:lnSpc>
                <a:spcPct val="150000"/>
              </a:lnSpc>
            </a:pPr>
            <a:r>
              <a:rPr lang="en-US" altLang="zh-CN" sz="2800" b="1" i="1" dirty="0" smtClean="0">
                <a:latin typeface="Helvetica" pitchFamily="34" charset="0"/>
                <a:ea typeface="Cambria Math" pitchFamily="18" charset="0"/>
                <a:cs typeface="Arial" pitchFamily="34" charset="0"/>
              </a:rPr>
              <a:t>Read the sample essay and see how it develops in the point-by-point pattern.</a:t>
            </a:r>
            <a:endParaRPr lang="zh-CN" altLang="en-US" sz="2800" b="1" i="1" dirty="0" smtClean="0">
              <a:latin typeface="Helvetica" pitchFamily="34" charset="0"/>
              <a:ea typeface="Cambria Math" pitchFamily="18" charset="0"/>
              <a:cs typeface="Arial" pitchFamily="34" charset="0"/>
            </a:endParaRPr>
          </a:p>
        </p:txBody>
      </p:sp>
      <p:pic>
        <p:nvPicPr>
          <p:cNvPr id="8"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Tree>
    <p:extLst>
      <p:ext uri="{BB962C8B-B14F-4D97-AF65-F5344CB8AC3E}">
        <p14:creationId xmlns="" xmlns:p14="http://schemas.microsoft.com/office/powerpoint/2010/main" val="27183674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6" y="1412776"/>
            <a:ext cx="7709979" cy="51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428728" y="1780648"/>
            <a:ext cx="6715172" cy="4816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50000"/>
              </a:lnSpc>
            </a:pPr>
            <a:r>
              <a:rPr lang="en-US" altLang="zh-CN" sz="2400" dirty="0" smtClean="0">
                <a:solidFill>
                  <a:schemeClr val="tx1"/>
                </a:solidFill>
                <a:latin typeface="Helvetica" pitchFamily="34" charset="0"/>
                <a:ea typeface="Cambria Math" pitchFamily="18" charset="0"/>
                <a:cs typeface="Arial" pitchFamily="34" charset="0"/>
              </a:rPr>
              <a:t>Topic:</a:t>
            </a:r>
          </a:p>
          <a:p>
            <a:pPr algn="ctr"/>
            <a:r>
              <a:rPr lang="en-US" altLang="zh-CN" sz="2400" dirty="0" smtClean="0">
                <a:solidFill>
                  <a:schemeClr val="tx1"/>
                </a:solidFill>
                <a:latin typeface="Helvetica" pitchFamily="34" charset="0"/>
                <a:ea typeface="Cambria Math" pitchFamily="18" charset="0"/>
                <a:cs typeface="Arial" pitchFamily="34" charset="0"/>
              </a:rPr>
              <a:t>Should children be sent to boarding schools?</a:t>
            </a:r>
          </a:p>
          <a:p>
            <a:r>
              <a:rPr lang="en-US" altLang="zh-CN" sz="2400" dirty="0" smtClean="0">
                <a:solidFill>
                  <a:schemeClr val="tx1"/>
                </a:solidFill>
                <a:latin typeface="Helvetica" pitchFamily="34" charset="0"/>
                <a:ea typeface="Cambria Math" pitchFamily="18" charset="0"/>
                <a:cs typeface="Arial" pitchFamily="34" charset="0"/>
              </a:rPr>
              <a:t>Introduction:</a:t>
            </a:r>
            <a:endParaRPr lang="zh-CN" altLang="zh-CN" sz="2400" dirty="0" smtClean="0">
              <a:solidFill>
                <a:schemeClr val="tx1"/>
              </a:solidFill>
              <a:latin typeface="Helvetica" pitchFamily="34" charset="0"/>
              <a:ea typeface="Cambria Math" pitchFamily="18" charset="0"/>
              <a:cs typeface="Arial" pitchFamily="34" charset="0"/>
            </a:endParaRPr>
          </a:p>
          <a:p>
            <a:r>
              <a:rPr lang="en-US" altLang="zh-CN" sz="2400" b="0" dirty="0" smtClean="0">
                <a:solidFill>
                  <a:schemeClr val="tx1"/>
                </a:solidFill>
                <a:latin typeface="Helvetica" pitchFamily="34" charset="0"/>
                <a:ea typeface="Cambria Math" pitchFamily="18" charset="0"/>
                <a:cs typeface="Arial" pitchFamily="34" charset="0"/>
              </a:rPr>
              <a:t>It is more helpful to children if they stay in day schools rather than boarding schools.</a:t>
            </a:r>
          </a:p>
          <a:p>
            <a:r>
              <a:rPr lang="en-US" altLang="zh-CN" sz="2400" dirty="0" smtClean="0">
                <a:solidFill>
                  <a:schemeClr val="tx1"/>
                </a:solidFill>
                <a:latin typeface="Helvetica" pitchFamily="34" charset="0"/>
                <a:ea typeface="Cambria Math" pitchFamily="18" charset="0"/>
                <a:cs typeface="Arial" pitchFamily="34" charset="0"/>
              </a:rPr>
              <a:t>Body:</a:t>
            </a:r>
            <a:endParaRPr lang="zh-CN" altLang="zh-CN" sz="2400" dirty="0" smtClean="0">
              <a:solidFill>
                <a:schemeClr val="tx1"/>
              </a:solidFill>
              <a:latin typeface="Helvetica" pitchFamily="34" charset="0"/>
              <a:ea typeface="Cambria Math" pitchFamily="18" charset="0"/>
              <a:cs typeface="Arial" pitchFamily="34" charset="0"/>
            </a:endParaRPr>
          </a:p>
          <a:p>
            <a:pPr marL="279400" indent="-279400"/>
            <a:r>
              <a:rPr lang="zh-CN" altLang="zh-CN" sz="2400" b="0" dirty="0" smtClean="0">
                <a:solidFill>
                  <a:schemeClr val="tx1"/>
                </a:solidFill>
                <a:latin typeface="Helvetica" pitchFamily="34" charset="0"/>
                <a:ea typeface="Cambria Math" pitchFamily="18" charset="0"/>
                <a:cs typeface="Arial" pitchFamily="34" charset="0"/>
              </a:rPr>
              <a:t>•</a:t>
            </a:r>
            <a:r>
              <a:rPr lang="en-US" altLang="zh-CN" sz="2400" b="0" dirty="0" smtClean="0">
                <a:solidFill>
                  <a:schemeClr val="tx1"/>
                </a:solidFill>
                <a:latin typeface="Helvetica" pitchFamily="34" charset="0"/>
                <a:ea typeface="Cambria Math" pitchFamily="18" charset="0"/>
                <a:cs typeface="Arial" pitchFamily="34" charset="0"/>
              </a:rPr>
              <a:t>  First counter-argument: Children are under   teachers’ supervision all the time. </a:t>
            </a:r>
            <a:endParaRPr lang="zh-CN" altLang="zh-CN" sz="2400" b="0" dirty="0" smtClean="0">
              <a:solidFill>
                <a:schemeClr val="tx1"/>
              </a:solidFill>
              <a:latin typeface="Helvetica" pitchFamily="34" charset="0"/>
              <a:ea typeface="Cambria Math" pitchFamily="18" charset="0"/>
              <a:cs typeface="Arial" pitchFamily="34" charset="0"/>
            </a:endParaRPr>
          </a:p>
          <a:p>
            <a:pPr marL="292100" indent="-292100"/>
            <a:r>
              <a:rPr lang="zh-CN" altLang="zh-CN" sz="2400" b="0" dirty="0" smtClean="0">
                <a:solidFill>
                  <a:schemeClr val="tx1"/>
                </a:solidFill>
                <a:latin typeface="Helvetica" pitchFamily="34" charset="0"/>
                <a:ea typeface="Cambria Math" pitchFamily="18" charset="0"/>
                <a:cs typeface="Arial" pitchFamily="34" charset="0"/>
              </a:rPr>
              <a:t>•</a:t>
            </a:r>
            <a:r>
              <a:rPr lang="en-US" altLang="zh-CN" sz="2400" b="0" dirty="0" smtClean="0">
                <a:solidFill>
                  <a:schemeClr val="tx1"/>
                </a:solidFill>
                <a:latin typeface="Helvetica" pitchFamily="34" charset="0"/>
                <a:ea typeface="Cambria Math" pitchFamily="18" charset="0"/>
                <a:cs typeface="Arial" pitchFamily="34" charset="0"/>
              </a:rPr>
              <a:t>  First rebuttal: The individual attention a child gets is little.</a:t>
            </a:r>
            <a:endParaRPr lang="zh-CN" altLang="zh-CN" sz="2400" b="0" dirty="0" smtClean="0">
              <a:solidFill>
                <a:schemeClr val="tx1"/>
              </a:solidFill>
              <a:latin typeface="Helvetica" pitchFamily="34" charset="0"/>
              <a:ea typeface="Cambria Math" pitchFamily="18" charset="0"/>
              <a:cs typeface="Arial" pitchFamily="34" charset="0"/>
            </a:endParaRPr>
          </a:p>
          <a:p>
            <a:endParaRPr lang="zh-CN" altLang="zh-CN" sz="2400" dirty="0" smtClean="0">
              <a:solidFill>
                <a:schemeClr val="tx1"/>
              </a:solidFill>
              <a:latin typeface="Helvetica" pitchFamily="34" charset="0"/>
              <a:ea typeface="Cambria Math" pitchFamily="18" charset="0"/>
              <a:cs typeface="Arial" pitchFamily="34" charset="0"/>
            </a:endParaRP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8" name="右箭头 7">
            <a:hlinkClick r:id="" action="ppaction://hlinkshowjump?jump=nextslide"/>
          </p:cNvPr>
          <p:cNvSpPr/>
          <p:nvPr/>
        </p:nvSpPr>
        <p:spPr>
          <a:xfrm>
            <a:off x="7129518"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698" t="13989"/>
          <a:stretch/>
        </p:blipFill>
        <p:spPr bwMode="auto">
          <a:xfrm>
            <a:off x="859886" y="1163638"/>
            <a:ext cx="7974552" cy="54337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187625" y="1568981"/>
            <a:ext cx="7211838" cy="4524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marL="292100" indent="-292100"/>
            <a:r>
              <a:rPr lang="zh-CN" altLang="zh-CN" sz="2400" b="0" dirty="0" smtClean="0">
                <a:solidFill>
                  <a:schemeClr val="tx1"/>
                </a:solidFill>
                <a:latin typeface="Helvetica" pitchFamily="34" charset="0"/>
                <a:ea typeface="Cambria Math" pitchFamily="18" charset="0"/>
                <a:cs typeface="Arial" pitchFamily="34" charset="0"/>
              </a:rPr>
              <a:t>•</a:t>
            </a:r>
            <a:r>
              <a:rPr lang="en-US" altLang="zh-CN" sz="2400" b="0" dirty="0" smtClean="0">
                <a:solidFill>
                  <a:schemeClr val="tx1"/>
                </a:solidFill>
                <a:latin typeface="Helvetica" pitchFamily="34" charset="0"/>
                <a:ea typeface="Cambria Math" pitchFamily="18" charset="0"/>
                <a:cs typeface="Arial" pitchFamily="34" charset="0"/>
              </a:rPr>
              <a:t>  Second counter-argument: Children can spend  more time studying.</a:t>
            </a:r>
            <a:endParaRPr lang="zh-CN" altLang="zh-CN" sz="2400" b="0" dirty="0" smtClean="0">
              <a:solidFill>
                <a:schemeClr val="tx1"/>
              </a:solidFill>
              <a:latin typeface="Helvetica" pitchFamily="34" charset="0"/>
              <a:ea typeface="Cambria Math" pitchFamily="18" charset="0"/>
              <a:cs typeface="Arial" pitchFamily="34" charset="0"/>
            </a:endParaRPr>
          </a:p>
          <a:p>
            <a:r>
              <a:rPr lang="zh-CN" altLang="zh-CN" sz="2400" b="0" dirty="0" smtClean="0">
                <a:solidFill>
                  <a:schemeClr val="tx1"/>
                </a:solidFill>
                <a:latin typeface="Helvetica" pitchFamily="34" charset="0"/>
                <a:ea typeface="Cambria Math" pitchFamily="18" charset="0"/>
                <a:cs typeface="Arial" pitchFamily="34" charset="0"/>
              </a:rPr>
              <a:t>•</a:t>
            </a:r>
            <a:r>
              <a:rPr lang="en-US" altLang="zh-CN" sz="2400" b="0" dirty="0" smtClean="0">
                <a:solidFill>
                  <a:schemeClr val="tx1"/>
                </a:solidFill>
                <a:latin typeface="Helvetica" pitchFamily="34" charset="0"/>
                <a:ea typeface="Cambria Math" pitchFamily="18" charset="0"/>
                <a:cs typeface="Arial" pitchFamily="34" charset="0"/>
              </a:rPr>
              <a:t>  Second rebuttal: Children may idle away time.</a:t>
            </a:r>
            <a:endParaRPr lang="zh-CN" altLang="zh-CN" sz="2400" b="0" dirty="0" smtClean="0">
              <a:solidFill>
                <a:schemeClr val="tx1"/>
              </a:solidFill>
              <a:latin typeface="Helvetica" pitchFamily="34" charset="0"/>
              <a:ea typeface="Cambria Math" pitchFamily="18" charset="0"/>
              <a:cs typeface="Arial" pitchFamily="34" charset="0"/>
            </a:endParaRPr>
          </a:p>
          <a:p>
            <a:pPr marL="292100" indent="-292100"/>
            <a:r>
              <a:rPr lang="zh-CN" altLang="zh-CN" sz="2400" b="0" dirty="0" smtClean="0">
                <a:solidFill>
                  <a:schemeClr val="tx1"/>
                </a:solidFill>
                <a:latin typeface="Helvetica" pitchFamily="34" charset="0"/>
                <a:ea typeface="Cambria Math" pitchFamily="18" charset="0"/>
                <a:cs typeface="Arial" pitchFamily="34" charset="0"/>
              </a:rPr>
              <a:t>•</a:t>
            </a:r>
            <a:r>
              <a:rPr lang="en-US" altLang="zh-CN" sz="2400" b="0" dirty="0" smtClean="0">
                <a:solidFill>
                  <a:schemeClr val="tx1"/>
                </a:solidFill>
                <a:latin typeface="Helvetica" pitchFamily="34" charset="0"/>
                <a:ea typeface="Cambria Math" pitchFamily="18" charset="0"/>
                <a:cs typeface="Arial" pitchFamily="34" charset="0"/>
              </a:rPr>
              <a:t>  Third counter-argument: Children can’t have easy access to the Internet, therefore won’t become addicted to computer games. </a:t>
            </a:r>
            <a:endParaRPr lang="zh-CN" altLang="zh-CN" sz="2400" b="0" dirty="0" smtClean="0">
              <a:solidFill>
                <a:schemeClr val="tx1"/>
              </a:solidFill>
              <a:latin typeface="Helvetica" pitchFamily="34" charset="0"/>
              <a:ea typeface="Cambria Math" pitchFamily="18" charset="0"/>
              <a:cs typeface="Arial" pitchFamily="34" charset="0"/>
            </a:endParaRPr>
          </a:p>
          <a:p>
            <a:pPr marL="279400" indent="-279400"/>
            <a:r>
              <a:rPr lang="zh-CN" altLang="zh-CN" sz="2400" b="0" dirty="0" smtClean="0">
                <a:solidFill>
                  <a:schemeClr val="tx1"/>
                </a:solidFill>
                <a:latin typeface="Helvetica" pitchFamily="34" charset="0"/>
                <a:ea typeface="Cambria Math" pitchFamily="18" charset="0"/>
                <a:cs typeface="Arial" pitchFamily="34" charset="0"/>
              </a:rPr>
              <a:t>•</a:t>
            </a:r>
            <a:r>
              <a:rPr lang="en-US" altLang="zh-CN" sz="2400" b="0" dirty="0" smtClean="0">
                <a:solidFill>
                  <a:schemeClr val="tx1"/>
                </a:solidFill>
                <a:latin typeface="Helvetica" pitchFamily="34" charset="0"/>
                <a:ea typeface="Cambria Math" pitchFamily="18" charset="0"/>
                <a:cs typeface="Arial" pitchFamily="34" charset="0"/>
              </a:rPr>
              <a:t>  Third rebuttal: Addiction to computer games may be avoided, but children may develop other problems.</a:t>
            </a:r>
            <a:endParaRPr lang="zh-CN" altLang="zh-CN" sz="2400" b="0" dirty="0" smtClean="0">
              <a:solidFill>
                <a:schemeClr val="tx1"/>
              </a:solidFill>
              <a:latin typeface="Helvetica" pitchFamily="34" charset="0"/>
              <a:ea typeface="Cambria Math" pitchFamily="18" charset="0"/>
              <a:cs typeface="Arial" pitchFamily="34" charset="0"/>
            </a:endParaRPr>
          </a:p>
          <a:p>
            <a:r>
              <a:rPr lang="en-US" altLang="zh-CN" sz="2400" dirty="0" smtClean="0">
                <a:solidFill>
                  <a:schemeClr val="tx1"/>
                </a:solidFill>
                <a:latin typeface="Helvetica" pitchFamily="34" charset="0"/>
                <a:ea typeface="Cambria Math" pitchFamily="18" charset="0"/>
                <a:cs typeface="Arial" pitchFamily="34" charset="0"/>
              </a:rPr>
              <a:t>   Conclusion:</a:t>
            </a:r>
            <a:endParaRPr lang="zh-CN" altLang="zh-CN" sz="2400" dirty="0" smtClean="0">
              <a:solidFill>
                <a:schemeClr val="tx1"/>
              </a:solidFill>
              <a:latin typeface="Helvetica" pitchFamily="34" charset="0"/>
              <a:ea typeface="Cambria Math" pitchFamily="18" charset="0"/>
              <a:cs typeface="Arial" pitchFamily="34" charset="0"/>
            </a:endParaRPr>
          </a:p>
          <a:p>
            <a:pPr marL="266700" indent="-266700"/>
            <a:r>
              <a:rPr lang="en-US" altLang="zh-CN" sz="2400" b="0" dirty="0" smtClean="0">
                <a:solidFill>
                  <a:schemeClr val="tx1"/>
                </a:solidFill>
                <a:latin typeface="Helvetica" pitchFamily="34" charset="0"/>
                <a:ea typeface="Cambria Math" pitchFamily="18" charset="0"/>
                <a:cs typeface="Arial" pitchFamily="34" charset="0"/>
              </a:rPr>
              <a:t>   Sending children to boarding schools is not a good decision.</a:t>
            </a:r>
            <a:endParaRPr lang="zh-CN" altLang="zh-CN" sz="2400" b="0" dirty="0" smtClean="0">
              <a:solidFill>
                <a:schemeClr val="tx1"/>
              </a:solidFill>
              <a:latin typeface="Helvetica" pitchFamily="34" charset="0"/>
              <a:ea typeface="Cambria Math" pitchFamily="18" charset="0"/>
              <a:cs typeface="Arial" pitchFamily="34" charset="0"/>
            </a:endParaRP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8" name="右箭头 7">
            <a:hlinkClick r:id="" action="ppaction://hlinkshowjump?jump=nextslide"/>
          </p:cNvPr>
          <p:cNvSpPr/>
          <p:nvPr/>
        </p:nvSpPr>
        <p:spPr>
          <a:xfrm>
            <a:off x="7129518"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 xmlns:p14="http://schemas.microsoft.com/office/powerpoint/2010/main" val="12599286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71472" y="1412776"/>
            <a:ext cx="6731028" cy="4675126"/>
          </a:xfrm>
          <a:prstGeom prst="rect">
            <a:avLst/>
          </a:prstGeom>
          <a:noFill/>
        </p:spPr>
        <p:txBody>
          <a:bodyPr wrap="square" rtlCol="0">
            <a:spAutoFit/>
          </a:bodyPr>
          <a:lstStyle/>
          <a:p>
            <a:pPr algn="just">
              <a:lnSpc>
                <a:spcPct val="130000"/>
              </a:lnSpc>
              <a:defRPr/>
            </a:pPr>
            <a:r>
              <a:rPr lang="en-US" altLang="zh-CN" sz="2600" b="1" dirty="0" smtClean="0">
                <a:solidFill>
                  <a:schemeClr val="accent6">
                    <a:lumMod val="75000"/>
                  </a:schemeClr>
                </a:solidFill>
                <a:latin typeface="Helvetica" pitchFamily="34" charset="0"/>
                <a:ea typeface="华文楷体" pitchFamily="2" charset="-122"/>
                <a:cs typeface="Helvetica" pitchFamily="34" charset="0"/>
              </a:rPr>
              <a:t>Sample Essay</a:t>
            </a:r>
            <a:r>
              <a:rPr lang="en-US" altLang="en-US" sz="2600" b="1" dirty="0" smtClean="0">
                <a:solidFill>
                  <a:schemeClr val="accent6">
                    <a:lumMod val="75000"/>
                  </a:schemeClr>
                </a:solidFill>
                <a:latin typeface="Helvetica" pitchFamily="34" charset="0"/>
                <a:ea typeface="华文楷体" pitchFamily="2" charset="-122"/>
                <a:cs typeface="Helvetica" pitchFamily="34" charset="0"/>
              </a:rPr>
              <a:t>: </a:t>
            </a:r>
            <a:endParaRPr lang="en-US" altLang="zh-CN" sz="2400" dirty="0" smtClean="0">
              <a:latin typeface="Helvetica" pitchFamily="34" charset="0"/>
              <a:ea typeface="Cambria Math" pitchFamily="18" charset="0"/>
              <a:cs typeface="Arial" pitchFamily="34" charset="0"/>
            </a:endParaRPr>
          </a:p>
          <a:p>
            <a:r>
              <a:rPr lang="en-US" altLang="zh-CN" sz="2400" dirty="0" smtClean="0">
                <a:latin typeface="Helvetica" pitchFamily="34" charset="0"/>
                <a:ea typeface="Cambria Math" pitchFamily="18" charset="0"/>
                <a:cs typeface="Arial" pitchFamily="34" charset="0"/>
              </a:rPr>
              <a:t>    Children’s education has always been an issue that draws the social concern. As many parents now face great work pressure, they think it a good idea to send their children to boarding schools and put them under the supervision of teachers. However, I don’t think this is a good idea. In my opinion, it is more helpful to children if they stay in day schools.</a:t>
            </a:r>
            <a:endParaRPr lang="zh-CN" altLang="zh-CN" sz="2400" dirty="0" smtClean="0">
              <a:latin typeface="Helvetica" pitchFamily="34" charset="0"/>
              <a:ea typeface="Cambria Math" pitchFamily="18" charset="0"/>
              <a:cs typeface="Arial" pitchFamily="34" charset="0"/>
            </a:endParaRPr>
          </a:p>
          <a:p>
            <a:r>
              <a:rPr lang="en-US" altLang="zh-CN" sz="2400" dirty="0" smtClean="0">
                <a:latin typeface="Helvetica" pitchFamily="34" charset="0"/>
                <a:ea typeface="Cambria Math" pitchFamily="18" charset="0"/>
                <a:cs typeface="Arial" pitchFamily="34" charset="0"/>
              </a:rPr>
              <a:t>    Those who support sending children to boarding schools believe that children can develop better life and study habits if they are</a:t>
            </a: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10" name="右箭头 9">
            <a:hlinkClick r:id="" action="ppaction://hlinkshowjump?jump=nextslide"/>
          </p:cNvPr>
          <p:cNvSpPr/>
          <p:nvPr/>
        </p:nvSpPr>
        <p:spPr>
          <a:xfrm>
            <a:off x="6558014"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6436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28596" y="1519286"/>
            <a:ext cx="6731028" cy="452431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supervised by teachers all days long and enjoy advanced learning facilities. However, this may not be the case. Although teachers may be highly-trained and educational facilities well-provided, there are so many children and relatively so few teachers in most schools that the individual attention a child gets is very little.</a:t>
            </a:r>
            <a:endParaRPr lang="zh-CN" altLang="zh-CN" sz="2400" dirty="0" smtClean="0">
              <a:latin typeface="Helvetica" pitchFamily="34" charset="0"/>
              <a:ea typeface="Cambria Math" pitchFamily="18" charset="0"/>
              <a:cs typeface="Arial" pitchFamily="34" charset="0"/>
            </a:endParaRPr>
          </a:p>
          <a:p>
            <a:r>
              <a:rPr lang="en-US" altLang="zh-CN" sz="2400" dirty="0" smtClean="0">
                <a:latin typeface="Helvetica" pitchFamily="34" charset="0"/>
                <a:ea typeface="Cambria Math" pitchFamily="18" charset="0"/>
                <a:cs typeface="Arial" pitchFamily="34" charset="0"/>
              </a:rPr>
              <a:t>    Another idea held by these people is that children can have more time for study and other</a:t>
            </a:r>
            <a:r>
              <a:rPr lang="en-US" altLang="zh-CN" sz="2400" dirty="0" smtClean="0"/>
              <a:t> </a:t>
            </a:r>
            <a:r>
              <a:rPr lang="en-US" altLang="zh-CN" sz="2400" dirty="0" smtClean="0">
                <a:latin typeface="Helvetica" pitchFamily="34" charset="0"/>
                <a:ea typeface="Cambria Math" pitchFamily="18" charset="0"/>
                <a:cs typeface="Arial" pitchFamily="34" charset="0"/>
              </a:rPr>
              <a:t>activities if they stay in boarding schools. They don’t have to spend much time traveling between their homes and schools each day.</a:t>
            </a: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10" name="右箭头 9">
            <a:hlinkClick r:id="" action="ppaction://hlinkshowjump?jump=nextslide"/>
          </p:cNvPr>
          <p:cNvSpPr/>
          <p:nvPr/>
        </p:nvSpPr>
        <p:spPr>
          <a:xfrm>
            <a:off x="6558014"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1" y="1180331"/>
            <a:ext cx="8784977" cy="5273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7" name="TextBox 6"/>
          <p:cNvSpPr txBox="1"/>
          <p:nvPr/>
        </p:nvSpPr>
        <p:spPr>
          <a:xfrm>
            <a:off x="467544" y="1556792"/>
            <a:ext cx="6552728" cy="476027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r>
              <a:rPr lang="en-US" altLang="zh-CN" sz="2400" dirty="0" smtClean="0"/>
              <a:t>But who can say that children do spend the time saved on study, or on other meaningful things? They may just idle it away. </a:t>
            </a:r>
            <a:endParaRPr lang="zh-CN" altLang="zh-CN" sz="2400" dirty="0" smtClean="0"/>
          </a:p>
          <a:p>
            <a:r>
              <a:rPr lang="en-US" altLang="zh-CN" sz="2400" dirty="0" smtClean="0"/>
              <a:t>    Last but not least, some parents think that keeping their children in boarding schools is a good way to prevent them from playing computer games at home. Yes, it’s true that children cannot have easy access to the Internet in boarding schools, but I don’t think it wise to exert such control. If children are confined to boarding schools all the time and denied the chance to experience different things, it can cause problems as well.</a:t>
            </a:r>
            <a:endParaRPr lang="zh-CN" altLang="zh-CN" sz="2400" dirty="0" smtClean="0"/>
          </a:p>
        </p:txBody>
      </p:sp>
      <p:sp>
        <p:nvSpPr>
          <p:cNvPr id="6" name="右箭头 5">
            <a:hlinkClick r:id="" action="ppaction://hlinkshowjump?jump=nextslide"/>
          </p:cNvPr>
          <p:cNvSpPr/>
          <p:nvPr/>
        </p:nvSpPr>
        <p:spPr>
          <a:xfrm>
            <a:off x="6558014"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1" y="1180331"/>
            <a:ext cx="8784977" cy="5460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7" name="TextBox 6"/>
          <p:cNvSpPr txBox="1"/>
          <p:nvPr/>
        </p:nvSpPr>
        <p:spPr>
          <a:xfrm>
            <a:off x="467544" y="1628800"/>
            <a:ext cx="6552728" cy="476027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400" dirty="0" smtClean="0"/>
              <a:t>For example, children may not develop their ability to communicate with others. To avoid children getting addicted to computer games, parents should spend more time playing with them and give them more love and care.</a:t>
            </a:r>
            <a:endParaRPr lang="zh-CN" altLang="zh-CN" sz="2400" dirty="0" smtClean="0"/>
          </a:p>
          <a:p>
            <a:pPr algn="l"/>
            <a:r>
              <a:rPr lang="en-US" altLang="zh-CN" sz="2400" dirty="0" smtClean="0"/>
              <a:t>    All in all, parents can’t just leave their children in boarding schools feeling relaxed themselves. Family education, as an important supplement to school education, plays an indispensable role in shaping children’s characters. I strongly recommend that children attend a day school rather than a boarding school.  </a:t>
            </a:r>
            <a:endParaRPr lang="zh-CN" altLang="zh-CN" sz="2400" dirty="0"/>
          </a:p>
        </p:txBody>
      </p:sp>
      <p:sp>
        <p:nvSpPr>
          <p:cNvPr id="8" name="右箭头 7">
            <a:hlinkClick r:id="" action="ppaction://hlinkshowjump?jump=nextslide"/>
          </p:cNvPr>
          <p:cNvSpPr/>
          <p:nvPr/>
        </p:nvSpPr>
        <p:spPr>
          <a:xfrm>
            <a:off x="6558014"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已买图\物品\TWM1098134547_2000X3008.jpg"/>
          <p:cNvPicPr>
            <a:picLocks noChangeAspect="1" noChangeArrowheads="1"/>
          </p:cNvPicPr>
          <p:nvPr/>
        </p:nvPicPr>
        <p:blipFill>
          <a:blip r:embed="rId3"/>
          <a:srcRect/>
          <a:stretch>
            <a:fillRect/>
          </a:stretch>
        </p:blipFill>
        <p:spPr bwMode="auto">
          <a:xfrm>
            <a:off x="5913438" y="2000250"/>
            <a:ext cx="3230562" cy="4857750"/>
          </a:xfrm>
          <a:prstGeom prst="rect">
            <a:avLst/>
          </a:prstGeom>
          <a:noFill/>
          <a:ln w="9525">
            <a:noFill/>
            <a:miter lim="800000"/>
            <a:headEnd/>
            <a:tailEnd/>
          </a:ln>
        </p:spPr>
      </p:pic>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28596" y="2801370"/>
            <a:ext cx="5295531" cy="249299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50000"/>
              </a:lnSpc>
              <a:defRPr/>
            </a:pPr>
            <a:r>
              <a:rPr lang="en-US" altLang="zh-CN" sz="2600" b="1" i="1" dirty="0" smtClean="0">
                <a:latin typeface="Helvetica" pitchFamily="34" charset="0"/>
                <a:ea typeface="Cambria Math" pitchFamily="18" charset="0"/>
                <a:cs typeface="Arial" pitchFamily="34" charset="0"/>
              </a:rPr>
              <a:t>Directions: </a:t>
            </a:r>
            <a:r>
              <a:rPr lang="en-US" altLang="zh-CN" sz="2600" i="1" dirty="0" smtClean="0">
                <a:latin typeface="Helvetica" pitchFamily="34" charset="0"/>
                <a:ea typeface="Cambria Math" pitchFamily="18" charset="0"/>
                <a:cs typeface="Arial" pitchFamily="34" charset="0"/>
              </a:rPr>
              <a:t>Write an essay of no less than 200 words on the following topic. The topic has an outline that you can follow.</a:t>
            </a:r>
            <a:endParaRPr lang="en-US" altLang="zh-CN" sz="2600" i="1" dirty="0">
              <a:latin typeface="Helvetica" pitchFamily="34" charset="0"/>
              <a:ea typeface="Cambria Math" pitchFamily="18" charset="0"/>
              <a:cs typeface="Arial" pitchFamily="34" charset="0"/>
            </a:endParaRP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11560" y="2276872"/>
            <a:ext cx="7108484" cy="3616375"/>
          </a:xfrm>
          <a:prstGeom prst="rect">
            <a:avLst/>
          </a:prstGeom>
        </p:spPr>
        <p:txBody>
          <a:bodyPr wrap="square">
            <a:spAutoFit/>
          </a:bodyPr>
          <a:lstStyle/>
          <a:p>
            <a:pPr marL="120650" indent="-120650" algn="just">
              <a:lnSpc>
                <a:spcPct val="200000"/>
              </a:lnSpc>
              <a:defRPr/>
            </a:pPr>
            <a:r>
              <a:rPr lang="en-US" altLang="zh-CN" sz="2800" b="1" dirty="0" smtClean="0">
                <a:solidFill>
                  <a:srgbClr val="FF6600"/>
                </a:solidFill>
                <a:latin typeface="Helvetica"/>
              </a:rPr>
              <a:t>Man or nature, which is more  powerful? </a:t>
            </a:r>
          </a:p>
          <a:p>
            <a:pPr marL="120650" indent="-120650" algn="just">
              <a:lnSpc>
                <a:spcPct val="200000"/>
              </a:lnSpc>
              <a:defRPr/>
            </a:pPr>
            <a:r>
              <a:rPr lang="en-US" altLang="zh-CN" sz="2800" b="1" dirty="0" smtClean="0">
                <a:solidFill>
                  <a:srgbClr val="FF6600"/>
                </a:solidFill>
                <a:latin typeface="Helvetica"/>
              </a:rPr>
              <a:t>Part I.  Introduction</a:t>
            </a:r>
            <a:endParaRPr lang="zh-CN" altLang="en-US" sz="2800" b="1" dirty="0" smtClean="0">
              <a:solidFill>
                <a:srgbClr val="FF6600"/>
              </a:solidFill>
              <a:latin typeface="Helvetica"/>
            </a:endParaRPr>
          </a:p>
          <a:p>
            <a:pPr indent="-120650">
              <a:lnSpc>
                <a:spcPct val="150000"/>
              </a:lnSpc>
              <a:defRPr/>
            </a:pPr>
            <a:r>
              <a:rPr lang="en-US" altLang="zh-CN" sz="2600" dirty="0" smtClean="0">
                <a:latin typeface="Helvetica"/>
              </a:rPr>
              <a:t>1.People often say that man can conquer the nature.</a:t>
            </a:r>
          </a:p>
          <a:p>
            <a:pPr indent="-120650">
              <a:lnSpc>
                <a:spcPct val="150000"/>
              </a:lnSpc>
              <a:defRPr/>
            </a:pPr>
            <a:r>
              <a:rPr lang="en-US" altLang="zh-CN" sz="2600" dirty="0" smtClean="0">
                <a:latin typeface="Helvetica"/>
              </a:rPr>
              <a:t>2.I deeply believe that nature takes over man.</a:t>
            </a:r>
            <a:endParaRPr lang="zh-CN" altLang="zh-CN" sz="2600" dirty="0" smtClean="0">
              <a:latin typeface="Helvetica"/>
            </a:endParaRPr>
          </a:p>
        </p:txBody>
      </p:sp>
      <p:sp>
        <p:nvSpPr>
          <p:cNvPr id="18" name="圆角矩形 1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a:hlinkClick r:id="" action="ppaction://hlinkshowjump?jump=nextslide"/>
          </p:cNvPr>
          <p:cNvSpPr/>
          <p:nvPr/>
        </p:nvSpPr>
        <p:spPr>
          <a:xfrm>
            <a:off x="6415138"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9" name="Rectangle 1"/>
          <p:cNvSpPr>
            <a:spLocks noChangeArrowheads="1"/>
          </p:cNvSpPr>
          <p:nvPr/>
        </p:nvSpPr>
        <p:spPr bwMode="auto">
          <a:xfrm>
            <a:off x="535350" y="1364921"/>
            <a:ext cx="660841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kern="0" dirty="0" smtClean="0">
                <a:solidFill>
                  <a:schemeClr val="accent6">
                    <a:lumMod val="50000"/>
                  </a:schemeClr>
                </a:solidFill>
                <a:latin typeface="Helvetica"/>
              </a:rPr>
              <a:t>You can follow the outline given below.</a:t>
            </a:r>
            <a:endParaRPr kumimoji="1" lang="zh-CN" altLang="en-US" sz="2600" b="1" kern="0" dirty="0" smtClean="0">
              <a:solidFill>
                <a:schemeClr val="accent6">
                  <a:lumMod val="50000"/>
                </a:schemeClr>
              </a:solidFill>
              <a:latin typeface="Helvetica"/>
            </a:endParaRPr>
          </a:p>
        </p:txBody>
      </p:sp>
      <p:pic>
        <p:nvPicPr>
          <p:cNvPr id="11"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64921"/>
            <a:ext cx="660841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kumimoji="1" lang="zh-CN" altLang="en-US" sz="2600" b="1" i="1" kern="0" dirty="0" smtClean="0">
              <a:solidFill>
                <a:schemeClr val="accent6">
                  <a:lumMod val="50000"/>
                </a:schemeClr>
              </a:solidFill>
              <a:latin typeface="Helvetica"/>
            </a:endParaRPr>
          </a:p>
        </p:txBody>
      </p:sp>
      <p:sp>
        <p:nvSpPr>
          <p:cNvPr id="28" name="圆角矩形 27"/>
          <p:cNvSpPr/>
          <p:nvPr/>
        </p:nvSpPr>
        <p:spPr>
          <a:xfrm>
            <a:off x="196483" y="2071678"/>
            <a:ext cx="8590359" cy="421802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00034" y="2278145"/>
            <a:ext cx="7812304" cy="3527119"/>
          </a:xfrm>
          <a:prstGeom prst="rect">
            <a:avLst/>
          </a:prstGeom>
        </p:spPr>
        <p:txBody>
          <a:bodyPr wrap="square">
            <a:spAutoFit/>
          </a:bodyPr>
          <a:lstStyle/>
          <a:p>
            <a:pPr marL="120650" indent="-120650" algn="just">
              <a:lnSpc>
                <a:spcPct val="120000"/>
              </a:lnSpc>
              <a:defRPr/>
            </a:pPr>
            <a:r>
              <a:rPr lang="en-US" altLang="zh-CN" sz="2800" b="1" dirty="0" smtClean="0">
                <a:solidFill>
                  <a:srgbClr val="FF6600"/>
                </a:solidFill>
                <a:latin typeface="Helvetica"/>
              </a:rPr>
              <a:t>Part II. Body: argumentation</a:t>
            </a:r>
          </a:p>
          <a:p>
            <a:pPr marL="514350" indent="-514350" algn="just">
              <a:lnSpc>
                <a:spcPct val="120000"/>
              </a:lnSpc>
              <a:defRPr/>
            </a:pPr>
            <a:r>
              <a:rPr lang="en-US" altLang="zh-CN" sz="2600" dirty="0" smtClean="0">
                <a:latin typeface="Helvetica"/>
              </a:rPr>
              <a:t>Summary of the other side’s arguments</a:t>
            </a:r>
          </a:p>
          <a:p>
            <a:pPr marL="514350" indent="-514350" algn="just">
              <a:lnSpc>
                <a:spcPct val="120000"/>
              </a:lnSpc>
              <a:buAutoNum type="arabicPeriod"/>
              <a:defRPr/>
            </a:pPr>
            <a:r>
              <a:rPr lang="en-US" altLang="zh-CN" sz="2600" dirty="0" smtClean="0">
                <a:latin typeface="Helvetica"/>
              </a:rPr>
              <a:t>Historically speaking, there is no doubt that man can reform the nature. </a:t>
            </a:r>
          </a:p>
          <a:p>
            <a:pPr marL="514350" indent="-514350" algn="just">
              <a:lnSpc>
                <a:spcPct val="120000"/>
              </a:lnSpc>
              <a:buAutoNum type="arabicPeriod"/>
              <a:defRPr/>
            </a:pPr>
            <a:r>
              <a:rPr lang="zh-CN" altLang="zh-CN" sz="2600" dirty="0" smtClean="0">
                <a:latin typeface="Helvetica"/>
              </a:rPr>
              <a:t> </a:t>
            </a:r>
            <a:r>
              <a:rPr lang="en-US" altLang="zh-CN" sz="2600" dirty="0" smtClean="0">
                <a:latin typeface="Helvetica"/>
              </a:rPr>
              <a:t>It seems that man is more powerful than nature for he can make up whatever he thinks up.</a:t>
            </a:r>
          </a:p>
          <a:p>
            <a:pPr marL="514350" indent="-514350" algn="just">
              <a:lnSpc>
                <a:spcPct val="120000"/>
              </a:lnSpc>
              <a:defRPr/>
            </a:pPr>
            <a:endParaRPr lang="en-US" altLang="zh-CN" sz="2800" b="1" dirty="0" smtClean="0">
              <a:solidFill>
                <a:srgbClr val="FF6600"/>
              </a:solidFill>
              <a:latin typeface="Helvetica"/>
            </a:endParaRPr>
          </a:p>
        </p:txBody>
      </p:sp>
      <p:pic>
        <p:nvPicPr>
          <p:cNvPr id="11"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sp>
        <p:nvSpPr>
          <p:cNvPr id="10" name="右箭头 9">
            <a:hlinkClick r:id="" action="ppaction://hlinkshowjump?jump=nextslide"/>
          </p:cNvPr>
          <p:cNvSpPr/>
          <p:nvPr/>
        </p:nvSpPr>
        <p:spPr>
          <a:xfrm>
            <a:off x="6415138"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13130</TotalTime>
  <Words>6913</Words>
  <Application>Microsoft Office PowerPoint</Application>
  <PresentationFormat>全屏显示(4:3)</PresentationFormat>
  <Paragraphs>750</Paragraphs>
  <Slides>112</Slides>
  <Notes>88</Notes>
  <HiddenSlides>0</HiddenSlides>
  <MMClips>6</MMClips>
  <ScaleCrop>false</ScaleCrop>
  <HeadingPairs>
    <vt:vector size="6" baseType="variant">
      <vt:variant>
        <vt:lpstr>已用的字体</vt:lpstr>
      </vt:variant>
      <vt:variant>
        <vt:i4>27</vt:i4>
      </vt:variant>
      <vt:variant>
        <vt:lpstr>主题</vt:lpstr>
      </vt:variant>
      <vt:variant>
        <vt:i4>4</vt:i4>
      </vt:variant>
      <vt:variant>
        <vt:lpstr>幻灯片标题</vt:lpstr>
      </vt:variant>
      <vt:variant>
        <vt:i4>112</vt:i4>
      </vt:variant>
    </vt:vector>
  </HeadingPairs>
  <TitlesOfParts>
    <vt:vector size="143" baseType="lpstr">
      <vt:lpstr>Arial</vt:lpstr>
      <vt:lpstr>宋体</vt:lpstr>
      <vt:lpstr>Bodoni MT Condensed</vt:lpstr>
      <vt:lpstr>HY견명조</vt:lpstr>
      <vt:lpstr>Times New Roman</vt:lpstr>
      <vt:lpstr>Calibri</vt:lpstr>
      <vt:lpstr>方正大黑简体</vt:lpstr>
      <vt:lpstr>Georgia</vt:lpstr>
      <vt:lpstr>Gulim</vt:lpstr>
      <vt:lpstr>华文彩云</vt:lpstr>
      <vt:lpstr>Helvetica</vt:lpstr>
      <vt:lpstr>Cambria Math</vt:lpstr>
      <vt:lpstr>Arial Unicode MS</vt:lpstr>
      <vt:lpstr>Helvetica Neue</vt:lpstr>
      <vt:lpstr>Cooper Black</vt:lpstr>
      <vt:lpstr>Comic Sans MS</vt:lpstr>
      <vt:lpstr>Tempus Sans ITC</vt:lpstr>
      <vt:lpstr>楷体_GB2312</vt:lpstr>
      <vt:lpstr>方正舒体</vt:lpstr>
      <vt:lpstr>Wingdings 2</vt:lpstr>
      <vt:lpstr>华文楷体</vt:lpstr>
      <vt:lpstr>华文行楷</vt:lpstr>
      <vt:lpstr>PMingLiU</vt:lpstr>
      <vt:lpstr>华文新魏</vt:lpstr>
      <vt:lpstr>楷体</vt:lpstr>
      <vt:lpstr>Helvetica Neue Black Condensed</vt:lpstr>
      <vt:lpstr>Wingdings</vt:lpstr>
      <vt:lpstr>Office 主题</vt:lpstr>
      <vt:lpstr>1_Office 主题</vt:lpstr>
      <vt:lpstr>2_Office 主题</vt:lpstr>
      <vt:lpstr>3_Office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cb</cp:lastModifiedBy>
  <cp:revision>1095</cp:revision>
  <dcterms:modified xsi:type="dcterms:W3CDTF">2015-11-26T08:00:26Z</dcterms:modified>
</cp:coreProperties>
</file>